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257" r:id="rId3"/>
    <p:sldId id="259" r:id="rId4"/>
    <p:sldId id="258" r:id="rId5"/>
    <p:sldId id="261" r:id="rId6"/>
    <p:sldId id="262" r:id="rId7"/>
    <p:sldId id="296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93" r:id="rId35"/>
    <p:sldId id="289" r:id="rId36"/>
    <p:sldId id="290" r:id="rId37"/>
    <p:sldId id="297" r:id="rId38"/>
    <p:sldId id="294" r:id="rId39"/>
    <p:sldId id="291" r:id="rId40"/>
    <p:sldId id="292" r:id="rId41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24">
          <p15:clr>
            <a:srgbClr val="A4A3A4"/>
          </p15:clr>
        </p15:guide>
        <p15:guide id="2" pos="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90B0"/>
    <a:srgbClr val="B20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 autoAdjust="0"/>
    <p:restoredTop sz="94475" autoAdjust="0"/>
  </p:normalViewPr>
  <p:slideViewPr>
    <p:cSldViewPr snapToGrid="0" snapToObjects="1" showGuides="1">
      <p:cViewPr varScale="1">
        <p:scale>
          <a:sx n="119" d="100"/>
          <a:sy n="119" d="100"/>
        </p:scale>
        <p:origin x="240" y="184"/>
      </p:cViewPr>
      <p:guideLst>
        <p:guide orient="horz" pos="3824"/>
        <p:guide pos="9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 smtClean="0"/>
            <a:t>Donnée en entrée</a:t>
          </a:r>
          <a:endParaRPr lang="fr-FR" dirty="0"/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 smtClean="0"/>
            <a:t>Manipulations des données</a:t>
          </a:r>
          <a:endParaRPr lang="fr-FR" dirty="0"/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 smtClean="0"/>
            <a:t>Données </a:t>
          </a:r>
          <a:r>
            <a:rPr lang="fr-FR" smtClean="0"/>
            <a:t>en sortie</a:t>
          </a:r>
          <a:endParaRPr lang="fr-FR"/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CEA8C1-CD11-E44F-9DE6-A259FFD50934}" type="pres">
      <dgm:prSet presAssocID="{7C6E4B5C-B2CE-0C43-835D-2ACCC373BADD}" presName="sibTrans" presStyleLbl="sibTrans2D1" presStyleIdx="0" presStyleCnt="2"/>
      <dgm:spPr/>
      <dgm:t>
        <a:bodyPr/>
        <a:lstStyle/>
        <a:p>
          <a:endParaRPr lang="fr-FR"/>
        </a:p>
      </dgm:t>
    </dgm:pt>
    <dgm:pt modelId="{29023489-565E-2746-8766-F728C8D7104F}" type="pres">
      <dgm:prSet presAssocID="{7C6E4B5C-B2CE-0C43-835D-2ACCC373BADD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73F7457-E458-5441-9727-72C6A69FE9CC}" type="pres">
      <dgm:prSet presAssocID="{4ACC31BA-66BA-664F-A9BE-63286AE70297}" presName="sibTrans" presStyleLbl="sibTrans2D1" presStyleIdx="1" presStyleCnt="2"/>
      <dgm:spPr/>
      <dgm:t>
        <a:bodyPr/>
        <a:lstStyle/>
        <a:p>
          <a:endParaRPr lang="fr-FR"/>
        </a:p>
      </dgm:t>
    </dgm:pt>
    <dgm:pt modelId="{2DB84CDE-6989-FB46-867A-FF77921A4B87}" type="pres">
      <dgm:prSet presAssocID="{4ACC31BA-66BA-664F-A9BE-63286AE70297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361EC05D-8F20-4F15-82EB-888A208D94FB}" type="presOf" srcId="{4ACC31BA-66BA-664F-A9BE-63286AE70297}" destId="{573F7457-E458-5441-9727-72C6A69FE9CC}" srcOrd="0" destOrd="0" presId="urn:microsoft.com/office/officeart/2005/8/layout/process1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56FD724E-F898-4900-A763-B84A8274A539}" type="presOf" srcId="{7C6E4B5C-B2CE-0C43-835D-2ACCC373BADD}" destId="{29023489-565E-2746-8766-F728C8D7104F}" srcOrd="1" destOrd="0" presId="urn:microsoft.com/office/officeart/2005/8/layout/process1"/>
    <dgm:cxn modelId="{F89BD031-574B-4F6C-BF14-600BE091A695}" type="presOf" srcId="{D151C445-1982-1D43-8E55-289AE3B1A22F}" destId="{1A40CD49-E743-E24F-BBBC-14AFA7F0C16A}" srcOrd="0" destOrd="0" presId="urn:microsoft.com/office/officeart/2005/8/layout/process1"/>
    <dgm:cxn modelId="{6B210FAA-A299-45A8-B0CF-02AF82A9717D}" type="presOf" srcId="{4189DB0D-457D-F243-88D4-C72A3D58C950}" destId="{32656CE8-5B14-4240-BE1F-108D49C8D9DD}" srcOrd="0" destOrd="0" presId="urn:microsoft.com/office/officeart/2005/8/layout/process1"/>
    <dgm:cxn modelId="{CFCB70B0-69F6-4E50-8D97-4399FCB3CA65}" type="presOf" srcId="{E0BAAB58-C1C0-4349-9F92-61A17520DAB4}" destId="{F6F995D2-BE42-FD42-A999-B5748C8641F4}" srcOrd="0" destOrd="0" presId="urn:microsoft.com/office/officeart/2005/8/layout/process1"/>
    <dgm:cxn modelId="{7212C5BA-4DB8-4300-842E-B73C13B53BC3}" type="presOf" srcId="{7C6E4B5C-B2CE-0C43-835D-2ACCC373BADD}" destId="{98CEA8C1-CD11-E44F-9DE6-A259FFD50934}" srcOrd="0" destOrd="0" presId="urn:microsoft.com/office/officeart/2005/8/layout/process1"/>
    <dgm:cxn modelId="{980B3FB9-7B7A-4128-AED8-A92A03DE021D}" type="presOf" srcId="{4ACC31BA-66BA-664F-A9BE-63286AE70297}" destId="{2DB84CDE-6989-FB46-867A-FF77921A4B87}" srcOrd="1" destOrd="0" presId="urn:microsoft.com/office/officeart/2005/8/layout/process1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3DD840C1-C3AC-4A7D-AFA9-A033D031641E}" type="presOf" srcId="{406BAA39-3A07-6241-A374-4DA53BFBD8B6}" destId="{D52CF989-882E-814A-91B1-9DD39E6B36DE}" srcOrd="0" destOrd="0" presId="urn:microsoft.com/office/officeart/2005/8/layout/process1"/>
    <dgm:cxn modelId="{4DC4E46F-BB82-4DC0-8B5B-590F43E2CD18}" type="presParOf" srcId="{F6F995D2-BE42-FD42-A999-B5748C8641F4}" destId="{D52CF989-882E-814A-91B1-9DD39E6B36DE}" srcOrd="0" destOrd="0" presId="urn:microsoft.com/office/officeart/2005/8/layout/process1"/>
    <dgm:cxn modelId="{189EC026-0A13-40EE-9FC0-3F4256D134D0}" type="presParOf" srcId="{F6F995D2-BE42-FD42-A999-B5748C8641F4}" destId="{98CEA8C1-CD11-E44F-9DE6-A259FFD50934}" srcOrd="1" destOrd="0" presId="urn:microsoft.com/office/officeart/2005/8/layout/process1"/>
    <dgm:cxn modelId="{10361591-7423-411C-B57F-C58F2D3674D2}" type="presParOf" srcId="{98CEA8C1-CD11-E44F-9DE6-A259FFD50934}" destId="{29023489-565E-2746-8766-F728C8D7104F}" srcOrd="0" destOrd="0" presId="urn:microsoft.com/office/officeart/2005/8/layout/process1"/>
    <dgm:cxn modelId="{D60AE94D-2A99-4279-A784-B8C39B1032ED}" type="presParOf" srcId="{F6F995D2-BE42-FD42-A999-B5748C8641F4}" destId="{32656CE8-5B14-4240-BE1F-108D49C8D9DD}" srcOrd="2" destOrd="0" presId="urn:microsoft.com/office/officeart/2005/8/layout/process1"/>
    <dgm:cxn modelId="{DD1F1942-0690-45C5-A1B8-E03B7DE6856D}" type="presParOf" srcId="{F6F995D2-BE42-FD42-A999-B5748C8641F4}" destId="{573F7457-E458-5441-9727-72C6A69FE9CC}" srcOrd="3" destOrd="0" presId="urn:microsoft.com/office/officeart/2005/8/layout/process1"/>
    <dgm:cxn modelId="{1DF3C977-68E2-46E5-86FF-17B80D1E45E9}" type="presParOf" srcId="{573F7457-E458-5441-9727-72C6A69FE9CC}" destId="{2DB84CDE-6989-FB46-867A-FF77921A4B87}" srcOrd="0" destOrd="0" presId="urn:microsoft.com/office/officeart/2005/8/layout/process1"/>
    <dgm:cxn modelId="{8C9C965F-BB3A-4FB4-8FB9-F1C88F17F382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 smtClean="0"/>
            <a:t>Données du cercle</a:t>
          </a:r>
          <a:endParaRPr lang="fr-FR" dirty="0"/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 smtClean="0"/>
            <a:t>Mes calculs</a:t>
          </a:r>
          <a:endParaRPr lang="fr-FR" dirty="0"/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 smtClean="0"/>
            <a:t>Résultats</a:t>
          </a:r>
          <a:endParaRPr lang="fr-FR" dirty="0"/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CEA8C1-CD11-E44F-9DE6-A259FFD50934}" type="pres">
      <dgm:prSet presAssocID="{7C6E4B5C-B2CE-0C43-835D-2ACCC373BADD}" presName="sibTrans" presStyleLbl="sibTrans2D1" presStyleIdx="0" presStyleCnt="2"/>
      <dgm:spPr/>
      <dgm:t>
        <a:bodyPr/>
        <a:lstStyle/>
        <a:p>
          <a:endParaRPr lang="fr-FR"/>
        </a:p>
      </dgm:t>
    </dgm:pt>
    <dgm:pt modelId="{29023489-565E-2746-8766-F728C8D7104F}" type="pres">
      <dgm:prSet presAssocID="{7C6E4B5C-B2CE-0C43-835D-2ACCC373BADD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73F7457-E458-5441-9727-72C6A69FE9CC}" type="pres">
      <dgm:prSet presAssocID="{4ACC31BA-66BA-664F-A9BE-63286AE70297}" presName="sibTrans" presStyleLbl="sibTrans2D1" presStyleIdx="1" presStyleCnt="2"/>
      <dgm:spPr/>
      <dgm:t>
        <a:bodyPr/>
        <a:lstStyle/>
        <a:p>
          <a:endParaRPr lang="fr-FR"/>
        </a:p>
      </dgm:t>
    </dgm:pt>
    <dgm:pt modelId="{2DB84CDE-6989-FB46-867A-FF77921A4B87}" type="pres">
      <dgm:prSet presAssocID="{4ACC31BA-66BA-664F-A9BE-63286AE70297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1030BEF2-A39E-4A22-BAF7-48C6ABFA17E4}" type="presOf" srcId="{7C6E4B5C-B2CE-0C43-835D-2ACCC373BADD}" destId="{98CEA8C1-CD11-E44F-9DE6-A259FFD50934}" srcOrd="0" destOrd="0" presId="urn:microsoft.com/office/officeart/2005/8/layout/process1"/>
    <dgm:cxn modelId="{BE3067F4-4F4A-48C7-964F-DC54A8A6CCD2}" type="presOf" srcId="{4ACC31BA-66BA-664F-A9BE-63286AE70297}" destId="{2DB84CDE-6989-FB46-867A-FF77921A4B87}" srcOrd="1" destOrd="0" presId="urn:microsoft.com/office/officeart/2005/8/layout/process1"/>
    <dgm:cxn modelId="{2FF7A250-7272-46F5-8BB5-4E391FC654D3}" type="presOf" srcId="{7C6E4B5C-B2CE-0C43-835D-2ACCC373BADD}" destId="{29023489-565E-2746-8766-F728C8D7104F}" srcOrd="1" destOrd="0" presId="urn:microsoft.com/office/officeart/2005/8/layout/process1"/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798B558B-493A-4541-9C9D-43EF1452A2C8}" type="presOf" srcId="{D151C445-1982-1D43-8E55-289AE3B1A22F}" destId="{1A40CD49-E743-E24F-BBBC-14AFA7F0C16A}" srcOrd="0" destOrd="0" presId="urn:microsoft.com/office/officeart/2005/8/layout/process1"/>
    <dgm:cxn modelId="{733F3A18-C9AB-4D05-9C3E-60E5D39E1CCF}" type="presOf" srcId="{E0BAAB58-C1C0-4349-9F92-61A17520DAB4}" destId="{F6F995D2-BE42-FD42-A999-B5748C8641F4}" srcOrd="0" destOrd="0" presId="urn:microsoft.com/office/officeart/2005/8/layout/process1"/>
    <dgm:cxn modelId="{7AD0E031-984E-49A3-9107-E895B9D71D24}" type="presOf" srcId="{4189DB0D-457D-F243-88D4-C72A3D58C950}" destId="{32656CE8-5B14-4240-BE1F-108D49C8D9DD}" srcOrd="0" destOrd="0" presId="urn:microsoft.com/office/officeart/2005/8/layout/process1"/>
    <dgm:cxn modelId="{3F41BD37-B6C1-4BC7-9EC8-07B70818E856}" type="presOf" srcId="{406BAA39-3A07-6241-A374-4DA53BFBD8B6}" destId="{D52CF989-882E-814A-91B1-9DD39E6B36DE}" srcOrd="0" destOrd="0" presId="urn:microsoft.com/office/officeart/2005/8/layout/process1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AF2DFE5D-4267-4B89-8BCE-75CE763072AE}" type="presOf" srcId="{4ACC31BA-66BA-664F-A9BE-63286AE70297}" destId="{573F7457-E458-5441-9727-72C6A69FE9CC}" srcOrd="0" destOrd="0" presId="urn:microsoft.com/office/officeart/2005/8/layout/process1"/>
    <dgm:cxn modelId="{19DB4231-3C7F-4031-928B-6D526C7C7D0C}" type="presParOf" srcId="{F6F995D2-BE42-FD42-A999-B5748C8641F4}" destId="{D52CF989-882E-814A-91B1-9DD39E6B36DE}" srcOrd="0" destOrd="0" presId="urn:microsoft.com/office/officeart/2005/8/layout/process1"/>
    <dgm:cxn modelId="{0AB375F7-8A2F-40C9-A556-AD6A72F8F7EF}" type="presParOf" srcId="{F6F995D2-BE42-FD42-A999-B5748C8641F4}" destId="{98CEA8C1-CD11-E44F-9DE6-A259FFD50934}" srcOrd="1" destOrd="0" presId="urn:microsoft.com/office/officeart/2005/8/layout/process1"/>
    <dgm:cxn modelId="{EFE6A8C2-03D7-4D9B-BF37-9943FBCE8287}" type="presParOf" srcId="{98CEA8C1-CD11-E44F-9DE6-A259FFD50934}" destId="{29023489-565E-2746-8766-F728C8D7104F}" srcOrd="0" destOrd="0" presId="urn:microsoft.com/office/officeart/2005/8/layout/process1"/>
    <dgm:cxn modelId="{9E0B91F1-8110-42D4-AF60-C2DF05F80CF1}" type="presParOf" srcId="{F6F995D2-BE42-FD42-A999-B5748C8641F4}" destId="{32656CE8-5B14-4240-BE1F-108D49C8D9DD}" srcOrd="2" destOrd="0" presId="urn:microsoft.com/office/officeart/2005/8/layout/process1"/>
    <dgm:cxn modelId="{D3CD3B89-13AC-4FE9-877F-A60418193FEA}" type="presParOf" srcId="{F6F995D2-BE42-FD42-A999-B5748C8641F4}" destId="{573F7457-E458-5441-9727-72C6A69FE9CC}" srcOrd="3" destOrd="0" presId="urn:microsoft.com/office/officeart/2005/8/layout/process1"/>
    <dgm:cxn modelId="{B7B6DCC5-B3BD-4593-A395-CE19116C8710}" type="presParOf" srcId="{573F7457-E458-5441-9727-72C6A69FE9CC}" destId="{2DB84CDE-6989-FB46-867A-FF77921A4B87}" srcOrd="0" destOrd="0" presId="urn:microsoft.com/office/officeart/2005/8/layout/process1"/>
    <dgm:cxn modelId="{CD532055-C5F2-42F8-80F7-361D4D6206FA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 smtClean="0"/>
            <a:t>Données du cercle</a:t>
          </a:r>
          <a:endParaRPr lang="fr-FR" dirty="0"/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 smtClean="0"/>
            <a:t>Mes calculs</a:t>
          </a:r>
          <a:endParaRPr lang="fr-FR" dirty="0"/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 smtClean="0"/>
            <a:t>Résultats</a:t>
          </a:r>
          <a:endParaRPr lang="fr-FR" dirty="0"/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CEA8C1-CD11-E44F-9DE6-A259FFD50934}" type="pres">
      <dgm:prSet presAssocID="{7C6E4B5C-B2CE-0C43-835D-2ACCC373BADD}" presName="sibTrans" presStyleLbl="sibTrans2D1" presStyleIdx="0" presStyleCnt="2"/>
      <dgm:spPr/>
      <dgm:t>
        <a:bodyPr/>
        <a:lstStyle/>
        <a:p>
          <a:endParaRPr lang="fr-FR"/>
        </a:p>
      </dgm:t>
    </dgm:pt>
    <dgm:pt modelId="{29023489-565E-2746-8766-F728C8D7104F}" type="pres">
      <dgm:prSet presAssocID="{7C6E4B5C-B2CE-0C43-835D-2ACCC373BADD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73F7457-E458-5441-9727-72C6A69FE9CC}" type="pres">
      <dgm:prSet presAssocID="{4ACC31BA-66BA-664F-A9BE-63286AE70297}" presName="sibTrans" presStyleLbl="sibTrans2D1" presStyleIdx="1" presStyleCnt="2"/>
      <dgm:spPr/>
      <dgm:t>
        <a:bodyPr/>
        <a:lstStyle/>
        <a:p>
          <a:endParaRPr lang="fr-FR"/>
        </a:p>
      </dgm:t>
    </dgm:pt>
    <dgm:pt modelId="{2DB84CDE-6989-FB46-867A-FF77921A4B87}" type="pres">
      <dgm:prSet presAssocID="{4ACC31BA-66BA-664F-A9BE-63286AE70297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74131EF-83FA-4E1C-B128-AEB881929F01}" type="presOf" srcId="{7C6E4B5C-B2CE-0C43-835D-2ACCC373BADD}" destId="{98CEA8C1-CD11-E44F-9DE6-A259FFD50934}" srcOrd="0" destOrd="0" presId="urn:microsoft.com/office/officeart/2005/8/layout/process1"/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E78C4458-D893-4D6C-970B-65F88EF13CA4}" type="presOf" srcId="{7C6E4B5C-B2CE-0C43-835D-2ACCC373BADD}" destId="{29023489-565E-2746-8766-F728C8D7104F}" srcOrd="1" destOrd="0" presId="urn:microsoft.com/office/officeart/2005/8/layout/process1"/>
    <dgm:cxn modelId="{53AF75D7-F80E-46CF-ACAC-5542AFBF5B6B}" type="presOf" srcId="{4ACC31BA-66BA-664F-A9BE-63286AE70297}" destId="{2DB84CDE-6989-FB46-867A-FF77921A4B87}" srcOrd="1" destOrd="0" presId="urn:microsoft.com/office/officeart/2005/8/layout/process1"/>
    <dgm:cxn modelId="{695BCF79-63CD-4F64-BA06-579B220AB791}" type="presOf" srcId="{406BAA39-3A07-6241-A374-4DA53BFBD8B6}" destId="{D52CF989-882E-814A-91B1-9DD39E6B36DE}" srcOrd="0" destOrd="0" presId="urn:microsoft.com/office/officeart/2005/8/layout/process1"/>
    <dgm:cxn modelId="{96410C73-A07E-44B2-ADC8-DF9CE02DB0CF}" type="presOf" srcId="{D151C445-1982-1D43-8E55-289AE3B1A22F}" destId="{1A40CD49-E743-E24F-BBBC-14AFA7F0C16A}" srcOrd="0" destOrd="0" presId="urn:microsoft.com/office/officeart/2005/8/layout/process1"/>
    <dgm:cxn modelId="{2451CADD-2836-4758-A6C2-F57CF331DD52}" type="presOf" srcId="{4189DB0D-457D-F243-88D4-C72A3D58C950}" destId="{32656CE8-5B14-4240-BE1F-108D49C8D9DD}" srcOrd="0" destOrd="0" presId="urn:microsoft.com/office/officeart/2005/8/layout/process1"/>
    <dgm:cxn modelId="{45FADF8D-42B9-475D-9811-4C48F7782D6B}" type="presOf" srcId="{4ACC31BA-66BA-664F-A9BE-63286AE70297}" destId="{573F7457-E458-5441-9727-72C6A69FE9CC}" srcOrd="0" destOrd="0" presId="urn:microsoft.com/office/officeart/2005/8/layout/process1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42A38074-2175-4E70-B279-862BA6FDD35A}" type="presOf" srcId="{E0BAAB58-C1C0-4349-9F92-61A17520DAB4}" destId="{F6F995D2-BE42-FD42-A999-B5748C8641F4}" srcOrd="0" destOrd="0" presId="urn:microsoft.com/office/officeart/2005/8/layout/process1"/>
    <dgm:cxn modelId="{661FB8A1-1D5D-4DC9-8763-731B35030560}" type="presParOf" srcId="{F6F995D2-BE42-FD42-A999-B5748C8641F4}" destId="{D52CF989-882E-814A-91B1-9DD39E6B36DE}" srcOrd="0" destOrd="0" presId="urn:microsoft.com/office/officeart/2005/8/layout/process1"/>
    <dgm:cxn modelId="{35B6ED7F-C27D-4954-A03D-04FCDCAFD655}" type="presParOf" srcId="{F6F995D2-BE42-FD42-A999-B5748C8641F4}" destId="{98CEA8C1-CD11-E44F-9DE6-A259FFD50934}" srcOrd="1" destOrd="0" presId="urn:microsoft.com/office/officeart/2005/8/layout/process1"/>
    <dgm:cxn modelId="{3CB21729-E347-423F-9A7E-E3895F223BB8}" type="presParOf" srcId="{98CEA8C1-CD11-E44F-9DE6-A259FFD50934}" destId="{29023489-565E-2746-8766-F728C8D7104F}" srcOrd="0" destOrd="0" presId="urn:microsoft.com/office/officeart/2005/8/layout/process1"/>
    <dgm:cxn modelId="{C5E7E052-C735-4918-899B-CC67DAF7AE69}" type="presParOf" srcId="{F6F995D2-BE42-FD42-A999-B5748C8641F4}" destId="{32656CE8-5B14-4240-BE1F-108D49C8D9DD}" srcOrd="2" destOrd="0" presId="urn:microsoft.com/office/officeart/2005/8/layout/process1"/>
    <dgm:cxn modelId="{9AF4AA79-B19B-4F8B-8426-0D6146DDBEEF}" type="presParOf" srcId="{F6F995D2-BE42-FD42-A999-B5748C8641F4}" destId="{573F7457-E458-5441-9727-72C6A69FE9CC}" srcOrd="3" destOrd="0" presId="urn:microsoft.com/office/officeart/2005/8/layout/process1"/>
    <dgm:cxn modelId="{4F45560D-78D6-4331-BD66-6990F9DC67C7}" type="presParOf" srcId="{573F7457-E458-5441-9727-72C6A69FE9CC}" destId="{2DB84CDE-6989-FB46-867A-FF77921A4B87}" srcOrd="0" destOrd="0" presId="urn:microsoft.com/office/officeart/2005/8/layout/process1"/>
    <dgm:cxn modelId="{496EED8F-EFD9-41D0-BB23-B57ACA09DBA0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 smtClean="0"/>
            <a:t>Données du cercle</a:t>
          </a:r>
          <a:endParaRPr lang="fr-FR" dirty="0"/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 smtClean="0"/>
            <a:t>Mes calculs</a:t>
          </a:r>
          <a:endParaRPr lang="fr-FR" dirty="0"/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 smtClean="0"/>
            <a:t>Résultats</a:t>
          </a:r>
          <a:endParaRPr lang="fr-FR" dirty="0"/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CEA8C1-CD11-E44F-9DE6-A259FFD50934}" type="pres">
      <dgm:prSet presAssocID="{7C6E4B5C-B2CE-0C43-835D-2ACCC373BADD}" presName="sibTrans" presStyleLbl="sibTrans2D1" presStyleIdx="0" presStyleCnt="2"/>
      <dgm:spPr/>
      <dgm:t>
        <a:bodyPr/>
        <a:lstStyle/>
        <a:p>
          <a:endParaRPr lang="fr-FR"/>
        </a:p>
      </dgm:t>
    </dgm:pt>
    <dgm:pt modelId="{29023489-565E-2746-8766-F728C8D7104F}" type="pres">
      <dgm:prSet presAssocID="{7C6E4B5C-B2CE-0C43-835D-2ACCC373BADD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73F7457-E458-5441-9727-72C6A69FE9CC}" type="pres">
      <dgm:prSet presAssocID="{4ACC31BA-66BA-664F-A9BE-63286AE70297}" presName="sibTrans" presStyleLbl="sibTrans2D1" presStyleIdx="1" presStyleCnt="2"/>
      <dgm:spPr/>
      <dgm:t>
        <a:bodyPr/>
        <a:lstStyle/>
        <a:p>
          <a:endParaRPr lang="fr-FR"/>
        </a:p>
      </dgm:t>
    </dgm:pt>
    <dgm:pt modelId="{2DB84CDE-6989-FB46-867A-FF77921A4B87}" type="pres">
      <dgm:prSet presAssocID="{4ACC31BA-66BA-664F-A9BE-63286AE70297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33304535-FC79-419C-8CDE-73EF44423CFE}" type="presOf" srcId="{D151C445-1982-1D43-8E55-289AE3B1A22F}" destId="{1A40CD49-E743-E24F-BBBC-14AFA7F0C16A}" srcOrd="0" destOrd="0" presId="urn:microsoft.com/office/officeart/2005/8/layout/process1"/>
    <dgm:cxn modelId="{4F0B9B27-9D90-415B-A12A-0FA1DDF059FD}" type="presOf" srcId="{4189DB0D-457D-F243-88D4-C72A3D58C950}" destId="{32656CE8-5B14-4240-BE1F-108D49C8D9DD}" srcOrd="0" destOrd="0" presId="urn:microsoft.com/office/officeart/2005/8/layout/process1"/>
    <dgm:cxn modelId="{FE891C7E-DCF9-4970-937E-9A6F091F48DA}" type="presOf" srcId="{7C6E4B5C-B2CE-0C43-835D-2ACCC373BADD}" destId="{29023489-565E-2746-8766-F728C8D7104F}" srcOrd="1" destOrd="0" presId="urn:microsoft.com/office/officeart/2005/8/layout/process1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515337B5-7458-4F8D-B9B9-FC9D98280C57}" type="presOf" srcId="{406BAA39-3A07-6241-A374-4DA53BFBD8B6}" destId="{D52CF989-882E-814A-91B1-9DD39E6B36DE}" srcOrd="0" destOrd="0" presId="urn:microsoft.com/office/officeart/2005/8/layout/process1"/>
    <dgm:cxn modelId="{BB83919F-43C9-40D9-B4E3-E0E7558823F7}" type="presOf" srcId="{7C6E4B5C-B2CE-0C43-835D-2ACCC373BADD}" destId="{98CEA8C1-CD11-E44F-9DE6-A259FFD50934}" srcOrd="0" destOrd="0" presId="urn:microsoft.com/office/officeart/2005/8/layout/process1"/>
    <dgm:cxn modelId="{68A18F98-6C76-42A5-96D7-7EDC7AA24B25}" type="presOf" srcId="{E0BAAB58-C1C0-4349-9F92-61A17520DAB4}" destId="{F6F995D2-BE42-FD42-A999-B5748C8641F4}" srcOrd="0" destOrd="0" presId="urn:microsoft.com/office/officeart/2005/8/layout/process1"/>
    <dgm:cxn modelId="{F38CC3CD-CDCD-47AB-8A4A-034363FBF1B1}" type="presOf" srcId="{4ACC31BA-66BA-664F-A9BE-63286AE70297}" destId="{573F7457-E458-5441-9727-72C6A69FE9CC}" srcOrd="0" destOrd="0" presId="urn:microsoft.com/office/officeart/2005/8/layout/process1"/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99230088-8CF1-49A0-95D6-304BEEA8B2A1}" type="presOf" srcId="{4ACC31BA-66BA-664F-A9BE-63286AE70297}" destId="{2DB84CDE-6989-FB46-867A-FF77921A4B87}" srcOrd="1" destOrd="0" presId="urn:microsoft.com/office/officeart/2005/8/layout/process1"/>
    <dgm:cxn modelId="{3DF1C0AD-277D-4522-9E4F-698D98180E8E}" type="presParOf" srcId="{F6F995D2-BE42-FD42-A999-B5748C8641F4}" destId="{D52CF989-882E-814A-91B1-9DD39E6B36DE}" srcOrd="0" destOrd="0" presId="urn:microsoft.com/office/officeart/2005/8/layout/process1"/>
    <dgm:cxn modelId="{193264A6-4CC2-4775-9B22-9CF7181105AF}" type="presParOf" srcId="{F6F995D2-BE42-FD42-A999-B5748C8641F4}" destId="{98CEA8C1-CD11-E44F-9DE6-A259FFD50934}" srcOrd="1" destOrd="0" presId="urn:microsoft.com/office/officeart/2005/8/layout/process1"/>
    <dgm:cxn modelId="{EA82677C-D005-4C7B-BD87-A77EA861194F}" type="presParOf" srcId="{98CEA8C1-CD11-E44F-9DE6-A259FFD50934}" destId="{29023489-565E-2746-8766-F728C8D7104F}" srcOrd="0" destOrd="0" presId="urn:microsoft.com/office/officeart/2005/8/layout/process1"/>
    <dgm:cxn modelId="{5832B60C-7CFE-4E47-BECB-1A494261D843}" type="presParOf" srcId="{F6F995D2-BE42-FD42-A999-B5748C8641F4}" destId="{32656CE8-5B14-4240-BE1F-108D49C8D9DD}" srcOrd="2" destOrd="0" presId="urn:microsoft.com/office/officeart/2005/8/layout/process1"/>
    <dgm:cxn modelId="{BC10A2BC-E3C8-43FE-BC5B-EDA42363B74A}" type="presParOf" srcId="{F6F995D2-BE42-FD42-A999-B5748C8641F4}" destId="{573F7457-E458-5441-9727-72C6A69FE9CC}" srcOrd="3" destOrd="0" presId="urn:microsoft.com/office/officeart/2005/8/layout/process1"/>
    <dgm:cxn modelId="{894F919B-2FCD-461C-BE29-AEFA43AB2C45}" type="presParOf" srcId="{573F7457-E458-5441-9727-72C6A69FE9CC}" destId="{2DB84CDE-6989-FB46-867A-FF77921A4B87}" srcOrd="0" destOrd="0" presId="urn:microsoft.com/office/officeart/2005/8/layout/process1"/>
    <dgm:cxn modelId="{F7D0745F-663C-4A12-9EF9-C56B13BBE873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1551582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Donnée en entrée</a:t>
          </a:r>
          <a:endParaRPr lang="fr-FR" sz="1800" kern="1200" dirty="0"/>
        </a:p>
      </dsp:txBody>
      <dsp:txXfrm>
        <a:off x="33499" y="1579724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400" kern="1200"/>
        </a:p>
      </dsp:txBody>
      <dsp:txXfrm>
        <a:off x="1766887" y="1912856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1551582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Manipulations des données</a:t>
          </a:r>
          <a:endParaRPr lang="fr-FR" sz="1800" kern="1200" dirty="0"/>
        </a:p>
      </dsp:txBody>
      <dsp:txXfrm>
        <a:off x="2275446" y="1579724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400" kern="1200"/>
        </a:p>
      </dsp:txBody>
      <dsp:txXfrm>
        <a:off x="4008834" y="1912856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1551582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Données </a:t>
          </a:r>
          <a:r>
            <a:rPr lang="fr-FR" sz="1800" kern="1200" smtClean="0"/>
            <a:t>en sortie</a:t>
          </a:r>
          <a:endParaRPr lang="fr-FR" sz="1800" kern="1200"/>
        </a:p>
      </dsp:txBody>
      <dsp:txXfrm>
        <a:off x="4517393" y="1579724"/>
        <a:ext cx="1545106" cy="9045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Données du cercle</a:t>
          </a:r>
          <a:endParaRPr lang="fr-FR" sz="2500" kern="1200" dirty="0"/>
        </a:p>
      </dsp:txBody>
      <dsp:txXfrm>
        <a:off x="33499" y="304291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1766887" y="637423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276149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Mes calculs</a:t>
          </a:r>
          <a:endParaRPr lang="fr-FR" sz="2500" kern="1200" dirty="0"/>
        </a:p>
      </dsp:txBody>
      <dsp:txXfrm>
        <a:off x="2275446" y="304291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4008834" y="637423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Résultats</a:t>
          </a:r>
          <a:endParaRPr lang="fr-FR" sz="2500" kern="1200" dirty="0"/>
        </a:p>
      </dsp:txBody>
      <dsp:txXfrm>
        <a:off x="4517393" y="304291"/>
        <a:ext cx="1545106" cy="9045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Données du cercle</a:t>
          </a:r>
          <a:endParaRPr lang="fr-FR" sz="2500" kern="1200" dirty="0"/>
        </a:p>
      </dsp:txBody>
      <dsp:txXfrm>
        <a:off x="33499" y="304291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1766887" y="637423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276149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Mes calculs</a:t>
          </a:r>
          <a:endParaRPr lang="fr-FR" sz="2500" kern="1200" dirty="0"/>
        </a:p>
      </dsp:txBody>
      <dsp:txXfrm>
        <a:off x="2275446" y="304291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4008834" y="637423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Résultats</a:t>
          </a:r>
          <a:endParaRPr lang="fr-FR" sz="2500" kern="1200" dirty="0"/>
        </a:p>
      </dsp:txBody>
      <dsp:txXfrm>
        <a:off x="4517393" y="304291"/>
        <a:ext cx="1545106" cy="9045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Données du cercle</a:t>
          </a:r>
          <a:endParaRPr lang="fr-FR" sz="2500" kern="1200" dirty="0"/>
        </a:p>
      </dsp:txBody>
      <dsp:txXfrm>
        <a:off x="33499" y="304291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1766887" y="637423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276149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Mes calculs</a:t>
          </a:r>
          <a:endParaRPr lang="fr-FR" sz="2500" kern="1200" dirty="0"/>
        </a:p>
      </dsp:txBody>
      <dsp:txXfrm>
        <a:off x="2275446" y="304291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4008834" y="637423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Résultats</a:t>
          </a:r>
          <a:endParaRPr lang="fr-FR" sz="2500" kern="1200" dirty="0"/>
        </a:p>
      </dsp:txBody>
      <dsp:txXfrm>
        <a:off x="4517393" y="304291"/>
        <a:ext cx="1545106" cy="904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0E4FE-AF4A-6C4F-A219-82A208AA5E51}" type="datetimeFigureOut">
              <a:rPr lang="fr-FR" smtClean="0"/>
              <a:t>07/09/2017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CE960-8563-D04B-8259-242D067173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15461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F1F5F-DA3F-8047-AA64-1E52094683DF}" type="datetimeFigureOut">
              <a:rPr lang="fr-FR" smtClean="0"/>
              <a:t>07/09/2017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5B261-AC58-6F4C-8651-5A1EA62E84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9876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5106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1504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5784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201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28204" y="4416719"/>
            <a:ext cx="8588795" cy="1470025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38150" y="3296220"/>
            <a:ext cx="6400800" cy="1752600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  <a:latin typeface="Open Sans Light"/>
                <a:cs typeface="Open Sans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Cliquez pour modifier le style des sous-titres du masque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746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079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130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025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03A0A8-FA3B-BF45-BCE7-1BA9576769D3}" type="datetime1">
              <a:rPr lang="fr-FR" smtClean="0"/>
              <a:t>07/09/2017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3813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eg"/><Relationship Id="rId8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60535" y="63408"/>
            <a:ext cx="8988425" cy="5831564"/>
          </a:xfrm>
          <a:prstGeom prst="rect">
            <a:avLst/>
          </a:prstGeom>
          <a:solidFill>
            <a:schemeClr val="accent1">
              <a:lumMod val="60000"/>
              <a:lumOff val="40000"/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174958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887120" y="63408"/>
            <a:ext cx="1161840" cy="5275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 b="0">
                <a:solidFill>
                  <a:schemeClr val="bg1"/>
                </a:solidFill>
                <a:effectLst/>
                <a:latin typeface="Open Sans Extrabold"/>
                <a:cs typeface="Open Sans Extrabold"/>
              </a:defRPr>
            </a:lvl1pPr>
          </a:lstStyle>
          <a:p>
            <a:fld id="{B769FD93-BC95-7D42-BDEE-E6A80CF48F0E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9" name="ZoneTexte 8"/>
          <p:cNvSpPr txBox="1"/>
          <p:nvPr userDrawn="1"/>
        </p:nvSpPr>
        <p:spPr>
          <a:xfrm>
            <a:off x="449277" y="6440673"/>
            <a:ext cx="3656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800" b="0" cap="none" spc="0" dirty="0" smtClean="0">
                <a:ln w="0"/>
                <a:solidFill>
                  <a:schemeClr val="bg1">
                    <a:lumMod val="75000"/>
                  </a:schemeClr>
                </a:solidFill>
                <a:effectLst/>
                <a:latin typeface="Open Sans Extrabold"/>
                <a:cs typeface="Open Sans Extrabold"/>
              </a:rPr>
              <a:t>2017/2018</a:t>
            </a:r>
            <a:endParaRPr lang="fr-FR" sz="1800" b="0" cap="none" spc="0" dirty="0">
              <a:ln w="0"/>
              <a:solidFill>
                <a:schemeClr val="bg1">
                  <a:lumMod val="75000"/>
                </a:schemeClr>
              </a:solidFill>
              <a:effectLst/>
              <a:latin typeface="Open Sans Extrabold"/>
              <a:cs typeface="Open Sans Extrabold"/>
            </a:endParaRPr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802" y="6050445"/>
            <a:ext cx="1023158" cy="680400"/>
          </a:xfrm>
          <a:prstGeom prst="rect">
            <a:avLst/>
          </a:prstGeom>
        </p:spPr>
      </p:pic>
      <p:sp>
        <p:nvSpPr>
          <p:cNvPr id="12" name="ZoneTexte 11"/>
          <p:cNvSpPr txBox="1"/>
          <p:nvPr userDrawn="1"/>
        </p:nvSpPr>
        <p:spPr>
          <a:xfrm>
            <a:off x="457200" y="5962207"/>
            <a:ext cx="468496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200" dirty="0" smtClean="0">
                <a:solidFill>
                  <a:schemeClr val="bg1">
                    <a:lumMod val="50000"/>
                  </a:schemeClr>
                </a:solidFill>
                <a:latin typeface="Open Sans Extrabold"/>
                <a:cs typeface="Open Sans Extrabold"/>
              </a:rPr>
              <a:t>M3203 POO</a:t>
            </a:r>
          </a:p>
        </p:txBody>
      </p:sp>
    </p:spTree>
    <p:extLst>
      <p:ext uri="{BB962C8B-B14F-4D97-AF65-F5344CB8AC3E}">
        <p14:creationId xmlns:p14="http://schemas.microsoft.com/office/powerpoint/2010/main" val="3225770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rgbClr val="FFFFFF"/>
          </a:solidFill>
          <a:latin typeface="Open Sans Extrabold"/>
          <a:ea typeface="+mj-ea"/>
          <a:cs typeface="Open Sans Extra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800" kern="1200">
          <a:solidFill>
            <a:schemeClr val="tx1"/>
          </a:solidFill>
          <a:latin typeface="Open Sans Semibold"/>
          <a:ea typeface="+mn-ea"/>
          <a:cs typeface="Open Sans Semibold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Open Sans Semibold"/>
          <a:ea typeface="+mn-ea"/>
          <a:cs typeface="Open Sans Semibold"/>
        </a:defRPr>
      </a:lvl2pPr>
      <a:lvl3pPr marL="1143000" indent="-228600" algn="l" defTabSz="457200" rtl="0" eaLnBrk="1" latinLnBrk="0" hangingPunct="1">
        <a:spcBef>
          <a:spcPct val="20000"/>
        </a:spcBef>
        <a:buFont typeface="Courier New"/>
        <a:buChar char="o"/>
        <a:defRPr sz="2000" kern="1200">
          <a:solidFill>
            <a:schemeClr val="tx1"/>
          </a:solidFill>
          <a:latin typeface="Open Sans Semibold"/>
          <a:ea typeface="+mn-ea"/>
          <a:cs typeface="Open Sans Semibold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Open Sans Semibold"/>
          <a:ea typeface="+mn-ea"/>
          <a:cs typeface="Open Sans Semibold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Open Sans Semibold"/>
          <a:ea typeface="+mn-ea"/>
          <a:cs typeface="Open Sans Semibold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tiff"/><Relationship Id="rId3" Type="http://schemas.openxmlformats.org/officeDocument/2006/relationships/image" Target="../media/image1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47143" y="1113905"/>
            <a:ext cx="8588795" cy="2926080"/>
          </a:xfrm>
        </p:spPr>
        <p:txBody>
          <a:bodyPr/>
          <a:lstStyle/>
          <a:p>
            <a:pPr algn="ctr"/>
            <a: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Les fondamentaux </a:t>
            </a:r>
            <a:r>
              <a:rPr lang="fr-FR" sz="5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fr-FR" sz="5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fr-FR" sz="5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 la</a:t>
            </a:r>
            <a:br>
              <a:rPr lang="fr-FR" sz="5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fr-FR" sz="5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Programmation </a:t>
            </a:r>
            <a: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</a:t>
            </a:r>
            <a:r>
              <a:rPr lang="fr-FR" sz="5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rientée </a:t>
            </a:r>
            <a: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</a:t>
            </a:r>
            <a:r>
              <a:rPr lang="fr-FR" sz="5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bjet</a:t>
            </a:r>
            <a:endParaRPr lang="fr-FR" sz="54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95287" y="4686300"/>
            <a:ext cx="6400800" cy="1162620"/>
          </a:xfrm>
        </p:spPr>
        <p:txBody>
          <a:bodyPr>
            <a:normAutofit fontScale="92500"/>
          </a:bodyPr>
          <a:lstStyle/>
          <a:p>
            <a:r>
              <a:rPr lang="fr-FR" dirty="0" smtClean="0"/>
              <a:t>Hervé BOULET </a:t>
            </a:r>
            <a:r>
              <a:rPr lang="fr-FR" dirty="0" smtClean="0"/>
              <a:t>(Auteur du CM)</a:t>
            </a:r>
          </a:p>
          <a:p>
            <a:r>
              <a:rPr lang="fr-FR" dirty="0"/>
              <a:t>David ANNEBICQUE (référent du module</a:t>
            </a:r>
            <a:r>
              <a:rPr lang="fr-FR" dirty="0" smtClean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6649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Concept N°1 : propriétés et méthodes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smtClean="0"/>
              <a:t>Les </a:t>
            </a:r>
            <a:r>
              <a:rPr lang="fr-FR" b="1" dirty="0" smtClean="0">
                <a:solidFill>
                  <a:srgbClr val="FF0000"/>
                </a:solidFill>
              </a:rPr>
              <a:t>propriétés</a:t>
            </a:r>
            <a:r>
              <a:rPr lang="fr-FR" dirty="0" smtClean="0"/>
              <a:t> sont les </a:t>
            </a:r>
            <a:r>
              <a:rPr lang="fr-FR" b="1" dirty="0" smtClean="0">
                <a:solidFill>
                  <a:srgbClr val="FF0000"/>
                </a:solidFill>
              </a:rPr>
              <a:t>caractéristiques</a:t>
            </a:r>
            <a:r>
              <a:rPr lang="fr-FR" dirty="0" smtClean="0"/>
              <a:t> (données) d’un objet</a:t>
            </a:r>
          </a:p>
          <a:p>
            <a:r>
              <a:rPr lang="fr-FR" dirty="0" smtClean="0"/>
              <a:t>Pour un être humain :</a:t>
            </a:r>
          </a:p>
          <a:p>
            <a:pPr lvl="1"/>
            <a:r>
              <a:rPr lang="fr-FR" dirty="0" smtClean="0"/>
              <a:t>Taille</a:t>
            </a:r>
          </a:p>
          <a:p>
            <a:pPr lvl="1"/>
            <a:r>
              <a:rPr lang="fr-FR" dirty="0" smtClean="0"/>
              <a:t>Poids</a:t>
            </a:r>
          </a:p>
          <a:p>
            <a:pPr lvl="1"/>
            <a:r>
              <a:rPr lang="fr-FR" dirty="0" smtClean="0"/>
              <a:t>Couleur des cheveux</a:t>
            </a:r>
          </a:p>
          <a:p>
            <a:pPr lvl="1"/>
            <a:r>
              <a:rPr lang="fr-FR" dirty="0" smtClean="0"/>
              <a:t>Couleur des yeux</a:t>
            </a:r>
          </a:p>
          <a:p>
            <a:pPr lvl="1"/>
            <a:r>
              <a:rPr lang="fr-FR" dirty="0" smtClean="0"/>
              <a:t>QI</a:t>
            </a:r>
          </a:p>
          <a:p>
            <a:pPr lvl="1"/>
            <a:r>
              <a:rPr lang="fr-FR" dirty="0" smtClean="0"/>
              <a:t>Niveau en PHP</a:t>
            </a:r>
          </a:p>
          <a:p>
            <a:pPr lvl="1"/>
            <a:r>
              <a:rPr lang="fr-FR" dirty="0" smtClean="0"/>
              <a:t>…</a:t>
            </a:r>
          </a:p>
        </p:txBody>
      </p:sp>
      <p:sp>
        <p:nvSpPr>
          <p:cNvPr id="9" name="Espace réservé du contenu 8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smtClean="0"/>
              <a:t>Les </a:t>
            </a:r>
            <a:r>
              <a:rPr lang="fr-FR" b="1" dirty="0" smtClean="0">
                <a:solidFill>
                  <a:srgbClr val="FF0000"/>
                </a:solidFill>
              </a:rPr>
              <a:t>méthodes</a:t>
            </a:r>
            <a:r>
              <a:rPr lang="fr-FR" dirty="0" smtClean="0"/>
              <a:t> sont les </a:t>
            </a:r>
            <a:r>
              <a:rPr lang="fr-FR" b="1" dirty="0" smtClean="0">
                <a:solidFill>
                  <a:srgbClr val="FF0000"/>
                </a:solidFill>
              </a:rPr>
              <a:t>actions</a:t>
            </a:r>
            <a:r>
              <a:rPr lang="fr-FR" dirty="0" smtClean="0"/>
              <a:t> qu’un objet peut effectuer</a:t>
            </a:r>
          </a:p>
          <a:p>
            <a:r>
              <a:rPr lang="fr-FR" dirty="0" smtClean="0"/>
              <a:t>Pour un humain :</a:t>
            </a:r>
          </a:p>
          <a:p>
            <a:pPr lvl="1"/>
            <a:r>
              <a:rPr lang="fr-FR" dirty="0" smtClean="0"/>
              <a:t>Courir</a:t>
            </a:r>
          </a:p>
          <a:p>
            <a:pPr lvl="1"/>
            <a:r>
              <a:rPr lang="fr-FR" dirty="0" smtClean="0"/>
              <a:t>Sauter</a:t>
            </a:r>
          </a:p>
          <a:p>
            <a:pPr lvl="1"/>
            <a:r>
              <a:rPr lang="fr-FR" dirty="0" smtClean="0"/>
              <a:t>Nager</a:t>
            </a:r>
          </a:p>
          <a:p>
            <a:pPr lvl="1"/>
            <a:r>
              <a:rPr lang="fr-FR" dirty="0" smtClean="0"/>
              <a:t>Manger</a:t>
            </a:r>
          </a:p>
          <a:p>
            <a:pPr lvl="1"/>
            <a:r>
              <a:rPr lang="fr-FR" dirty="0" smtClean="0"/>
              <a:t>Suivre le cours M3203</a:t>
            </a:r>
          </a:p>
          <a:p>
            <a:pPr lvl="1"/>
            <a:r>
              <a:rPr lang="fr-FR" dirty="0" smtClean="0"/>
              <a:t>Dormir</a:t>
            </a:r>
          </a:p>
          <a:p>
            <a:pPr lvl="1"/>
            <a:r>
              <a:rPr lang="fr-FR" dirty="0" smtClean="0"/>
              <a:t>…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439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Propriétés et Méthodes en PHP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smtClean="0"/>
              <a:t>Les propriétés sont des variables </a:t>
            </a:r>
          </a:p>
          <a:p>
            <a:pPr lvl="1"/>
            <a:r>
              <a:rPr lang="fr-FR" sz="2000" dirty="0" smtClean="0"/>
              <a:t>$taille = 175;</a:t>
            </a:r>
          </a:p>
          <a:p>
            <a:pPr lvl="1"/>
            <a:r>
              <a:rPr lang="fr-FR" sz="2000" dirty="0" smtClean="0"/>
              <a:t>$poids =180;</a:t>
            </a:r>
          </a:p>
          <a:p>
            <a:pPr lvl="1"/>
            <a:r>
              <a:rPr lang="fr-FR" sz="2000" dirty="0" smtClean="0"/>
              <a:t>$</a:t>
            </a:r>
            <a:r>
              <a:rPr lang="fr-FR" sz="2000" dirty="0" err="1" smtClean="0"/>
              <a:t>couleurCheveux</a:t>
            </a:r>
            <a:r>
              <a:rPr lang="fr-FR" sz="2000" dirty="0" smtClean="0"/>
              <a:t>=‘blond’;</a:t>
            </a:r>
          </a:p>
          <a:p>
            <a:pPr lvl="1"/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 smtClean="0"/>
              <a:t>Les méthodes sont des fonctions :</a:t>
            </a:r>
          </a:p>
          <a:p>
            <a:pPr lvl="1"/>
            <a:r>
              <a:rPr lang="fr-FR" dirty="0" err="1" smtClean="0"/>
              <a:t>function</a:t>
            </a:r>
            <a:r>
              <a:rPr lang="fr-FR" dirty="0" smtClean="0"/>
              <a:t> courir() {…}</a:t>
            </a:r>
          </a:p>
          <a:p>
            <a:pPr lvl="1"/>
            <a:r>
              <a:rPr lang="fr-FR" dirty="0" err="1" smtClean="0"/>
              <a:t>function</a:t>
            </a:r>
            <a:r>
              <a:rPr lang="fr-FR" dirty="0" smtClean="0"/>
              <a:t> sauter() {…}</a:t>
            </a:r>
          </a:p>
          <a:p>
            <a:pPr lvl="1"/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11</a:t>
            </a:fld>
            <a:endParaRPr lang="fr-FR"/>
          </a:p>
        </p:txBody>
      </p:sp>
      <p:grpSp>
        <p:nvGrpSpPr>
          <p:cNvPr id="11" name="Grouper 10"/>
          <p:cNvGrpSpPr/>
          <p:nvPr/>
        </p:nvGrpSpPr>
        <p:grpSpPr>
          <a:xfrm>
            <a:off x="3255472" y="3885561"/>
            <a:ext cx="2480656" cy="1768693"/>
            <a:chOff x="3255472" y="3885561"/>
            <a:chExt cx="2480656" cy="1768693"/>
          </a:xfrm>
        </p:grpSpPr>
        <p:sp>
          <p:nvSpPr>
            <p:cNvPr id="6" name="Rectangle 5"/>
            <p:cNvSpPr/>
            <p:nvPr/>
          </p:nvSpPr>
          <p:spPr>
            <a:xfrm>
              <a:off x="3255472" y="3885561"/>
              <a:ext cx="2480656" cy="64839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Propriétés</a:t>
              </a:r>
            </a:p>
            <a:p>
              <a:pPr algn="ctr"/>
              <a:r>
                <a:rPr lang="fr-FR" dirty="0" smtClean="0"/>
                <a:t>(données =variables)</a:t>
              </a:r>
              <a:endParaRPr lang="fr-FR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255472" y="5005862"/>
              <a:ext cx="2480656" cy="64839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Méthodes</a:t>
              </a:r>
            </a:p>
            <a:p>
              <a:pPr algn="ctr"/>
              <a:r>
                <a:rPr lang="fr-FR" dirty="0" smtClean="0"/>
                <a:t>(fonctions)</a:t>
              </a:r>
            </a:p>
          </p:txBody>
        </p:sp>
        <p:sp>
          <p:nvSpPr>
            <p:cNvPr id="8" name="Flèche vers le bas 7"/>
            <p:cNvSpPr/>
            <p:nvPr/>
          </p:nvSpPr>
          <p:spPr>
            <a:xfrm flipH="1">
              <a:off x="4648200" y="4626192"/>
              <a:ext cx="482831" cy="287429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Flèche vers le bas 8"/>
            <p:cNvSpPr/>
            <p:nvPr/>
          </p:nvSpPr>
          <p:spPr>
            <a:xfrm flipH="1" flipV="1">
              <a:off x="4012969" y="4605571"/>
              <a:ext cx="482831" cy="288388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151901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Quizz N°1 : </a:t>
            </a:r>
            <a:r>
              <a:rPr lang="fr-FR" sz="3600" dirty="0" smtClean="0"/>
              <a:t>Propriétés et méthodes d’un contact dans un carnet d’adresses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smtClean="0"/>
              <a:t>Quelles seraient les propriétés :</a:t>
            </a:r>
          </a:p>
          <a:p>
            <a:pPr lvl="1"/>
            <a:r>
              <a:rPr lang="fr-FR" dirty="0" smtClean="0"/>
              <a:t>Nom</a:t>
            </a:r>
          </a:p>
          <a:p>
            <a:pPr lvl="1"/>
            <a:r>
              <a:rPr lang="fr-FR" dirty="0" smtClean="0"/>
              <a:t>Prénom</a:t>
            </a:r>
          </a:p>
          <a:p>
            <a:pPr lvl="1"/>
            <a:r>
              <a:rPr lang="fr-FR" dirty="0" smtClean="0"/>
              <a:t>…</a:t>
            </a:r>
          </a:p>
          <a:p>
            <a:pPr lvl="1"/>
            <a:r>
              <a:rPr lang="fr-FR" dirty="0" smtClean="0"/>
              <a:t>Téléphone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 smtClean="0"/>
              <a:t>Quelles seraient les méthodes :</a:t>
            </a:r>
          </a:p>
          <a:p>
            <a:pPr lvl="1"/>
            <a:r>
              <a:rPr lang="fr-FR" dirty="0" smtClean="0"/>
              <a:t>Ajouter()</a:t>
            </a:r>
          </a:p>
          <a:p>
            <a:pPr lvl="1"/>
            <a:r>
              <a:rPr lang="fr-FR" dirty="0" smtClean="0"/>
              <a:t>Modifier()</a:t>
            </a:r>
          </a:p>
          <a:p>
            <a:pPr lvl="1"/>
            <a:r>
              <a:rPr lang="fr-FR" dirty="0" smtClean="0"/>
              <a:t>Supprimer()</a:t>
            </a:r>
          </a:p>
          <a:p>
            <a:pPr lvl="1"/>
            <a:r>
              <a:rPr lang="fr-FR" dirty="0" smtClean="0"/>
              <a:t>Appeler()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629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N°2 : Classe et objet</a:t>
            </a:r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b="1" dirty="0" smtClean="0">
                <a:solidFill>
                  <a:srgbClr val="FF0000"/>
                </a:solidFill>
              </a:rPr>
              <a:t>Classe</a:t>
            </a:r>
          </a:p>
          <a:p>
            <a:pPr lvl="1"/>
            <a:r>
              <a:rPr lang="fr-FR" dirty="0" smtClean="0"/>
              <a:t>Une définition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Un modèle décrivant les propriétés et les méthodes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Le ‘plan’ d’un objet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b="1" dirty="0" smtClean="0">
                <a:solidFill>
                  <a:srgbClr val="FF0000"/>
                </a:solidFill>
              </a:rPr>
              <a:t>Objet</a:t>
            </a:r>
          </a:p>
          <a:p>
            <a:pPr lvl="1"/>
            <a:r>
              <a:rPr lang="fr-FR" dirty="0" smtClean="0"/>
              <a:t>Une représentation d’une classe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Appartient au monde réel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Appelé ‘</a:t>
            </a:r>
            <a:r>
              <a:rPr lang="fr-FR" sz="2800" b="1" dirty="0" smtClean="0">
                <a:solidFill>
                  <a:srgbClr val="FF0000"/>
                </a:solidFill>
              </a:rPr>
              <a:t>instance</a:t>
            </a:r>
            <a:r>
              <a:rPr lang="fr-FR" dirty="0" smtClean="0"/>
              <a:t>’ d’une classe</a:t>
            </a:r>
            <a:endParaRPr 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37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N°2 : Classe ou Objet ?</a:t>
            </a:r>
            <a:endParaRPr lang="fr-FR" dirty="0"/>
          </a:p>
        </p:txBody>
      </p:sp>
      <p:pic>
        <p:nvPicPr>
          <p:cNvPr id="7" name="Espace réservé du contenu 6" descr="Capture d’écran 2013-09-05 à 18.40.5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68" r="-18168"/>
          <a:stretch>
            <a:fillRect/>
          </a:stretch>
        </p:blipFill>
        <p:spPr>
          <a:xfrm>
            <a:off x="457200" y="1304882"/>
            <a:ext cx="8229600" cy="4525963"/>
          </a:xfrm>
        </p:spPr>
      </p:pic>
      <p:sp>
        <p:nvSpPr>
          <p:cNvPr id="11" name="Explosion 2 10"/>
          <p:cNvSpPr/>
          <p:nvPr/>
        </p:nvSpPr>
        <p:spPr>
          <a:xfrm>
            <a:off x="960215" y="1103734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Classe</a:t>
            </a:r>
            <a:endParaRPr lang="fr-FR" dirty="0"/>
          </a:p>
        </p:txBody>
      </p:sp>
      <p:sp>
        <p:nvSpPr>
          <p:cNvPr id="12" name="Explosion 2 11"/>
          <p:cNvSpPr/>
          <p:nvPr/>
        </p:nvSpPr>
        <p:spPr>
          <a:xfrm>
            <a:off x="5046406" y="1860342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696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N°2 : Classe ou Objet ?</a:t>
            </a:r>
            <a:endParaRPr lang="fr-FR" dirty="0"/>
          </a:p>
        </p:txBody>
      </p:sp>
      <p:pic>
        <p:nvPicPr>
          <p:cNvPr id="4" name="Espace réservé du contenu 3" descr="Capture d’écran 2013-09-05 à 18.45.3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970" r="-10970"/>
          <a:stretch>
            <a:fillRect/>
          </a:stretch>
        </p:blipFill>
        <p:spPr/>
      </p:pic>
      <p:sp>
        <p:nvSpPr>
          <p:cNvPr id="5" name="Explosion 2 4"/>
          <p:cNvSpPr/>
          <p:nvPr/>
        </p:nvSpPr>
        <p:spPr>
          <a:xfrm>
            <a:off x="960215" y="1417638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Classe</a:t>
            </a:r>
            <a:endParaRPr lang="fr-FR" dirty="0"/>
          </a:p>
        </p:txBody>
      </p:sp>
      <p:sp>
        <p:nvSpPr>
          <p:cNvPr id="6" name="Explosion 2 5"/>
          <p:cNvSpPr/>
          <p:nvPr/>
        </p:nvSpPr>
        <p:spPr>
          <a:xfrm>
            <a:off x="6182146" y="4776001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819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N°2 : Classe ou Objet ?</a:t>
            </a:r>
            <a:endParaRPr lang="fr-FR" dirty="0"/>
          </a:p>
        </p:txBody>
      </p:sp>
      <p:pic>
        <p:nvPicPr>
          <p:cNvPr id="6" name="Espace réservé du contenu 5" descr="Capture d’écran 2013-09-05 à 18.46.4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81" r="-15181"/>
          <a:stretch>
            <a:fillRect/>
          </a:stretch>
        </p:blipFill>
        <p:spPr/>
      </p:pic>
      <p:sp>
        <p:nvSpPr>
          <p:cNvPr id="4" name="Explosion 2 3"/>
          <p:cNvSpPr/>
          <p:nvPr/>
        </p:nvSpPr>
        <p:spPr>
          <a:xfrm>
            <a:off x="6091696" y="2408783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Classe</a:t>
            </a:r>
            <a:endParaRPr lang="fr-FR" dirty="0"/>
          </a:p>
        </p:txBody>
      </p:sp>
      <p:sp>
        <p:nvSpPr>
          <p:cNvPr id="5" name="Explosion 2 4"/>
          <p:cNvSpPr/>
          <p:nvPr/>
        </p:nvSpPr>
        <p:spPr>
          <a:xfrm>
            <a:off x="960215" y="3506097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54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N°3 : encapsulation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Traditionnellement, il n’existe pas de connexion formelle entre le code et les données</a:t>
            </a:r>
          </a:p>
          <a:p>
            <a:r>
              <a:rPr lang="fr-FR" dirty="0" smtClean="0"/>
              <a:t>En C :</a:t>
            </a:r>
          </a:p>
          <a:p>
            <a:pPr lvl="1"/>
            <a:r>
              <a:rPr lang="fr-FR" dirty="0" smtClean="0"/>
              <a:t>Les unités de code sont appelées « fonctions »’</a:t>
            </a:r>
          </a:p>
          <a:p>
            <a:pPr lvl="1"/>
            <a:r>
              <a:rPr lang="fr-FR" dirty="0" smtClean="0"/>
              <a:t>Les unités de données sont appelées « structures »</a:t>
            </a:r>
          </a:p>
          <a:p>
            <a:pPr lvl="1"/>
            <a:r>
              <a:rPr lang="fr-FR" dirty="0" smtClean="0"/>
              <a:t>Les fonctions peuvent opérer sur différentes structures</a:t>
            </a:r>
          </a:p>
          <a:p>
            <a:pPr lvl="1"/>
            <a:r>
              <a:rPr lang="fr-FR" dirty="0" smtClean="0"/>
              <a:t>Plus d’une fonction peut opérer sur la même structure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0143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N°3 : encapsulation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 objet renferme ses propriétés et ses méthodes</a:t>
            </a:r>
            <a:endParaRPr lang="fr-FR" dirty="0"/>
          </a:p>
        </p:txBody>
      </p:sp>
      <p:sp>
        <p:nvSpPr>
          <p:cNvPr id="4" name="Rectangle à coins arrondis 3"/>
          <p:cNvSpPr/>
          <p:nvPr/>
        </p:nvSpPr>
        <p:spPr>
          <a:xfrm>
            <a:off x="1023682" y="2871687"/>
            <a:ext cx="1825993" cy="822960"/>
          </a:xfrm>
          <a:prstGeom prst="roundRect">
            <a:avLst/>
          </a:prstGeom>
          <a:solidFill>
            <a:srgbClr val="008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Propriétés (Données)</a:t>
            </a:r>
            <a:endParaRPr lang="fr-FR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1023682" y="4757093"/>
            <a:ext cx="1825993" cy="822960"/>
          </a:xfrm>
          <a:prstGeom prst="roundRect">
            <a:avLst/>
          </a:prstGeom>
          <a:solidFill>
            <a:srgbClr val="3366FF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Méthodes</a:t>
            </a:r>
            <a:endParaRPr lang="fr-FR" dirty="0"/>
          </a:p>
        </p:txBody>
      </p:sp>
      <p:sp>
        <p:nvSpPr>
          <p:cNvPr id="7" name="Croix 6"/>
          <p:cNvSpPr/>
          <p:nvPr/>
        </p:nvSpPr>
        <p:spPr>
          <a:xfrm>
            <a:off x="1550253" y="3814390"/>
            <a:ext cx="822960" cy="822960"/>
          </a:xfrm>
          <a:prstGeom prst="mathPlus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4563610" y="2871687"/>
            <a:ext cx="2612204" cy="2708366"/>
          </a:xfrm>
          <a:prstGeom prst="roundRect">
            <a:avLst>
              <a:gd name="adj" fmla="val 6134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11" name="Rectangle à coins arrondis 10"/>
          <p:cNvSpPr/>
          <p:nvPr/>
        </p:nvSpPr>
        <p:spPr>
          <a:xfrm>
            <a:off x="5058249" y="3522653"/>
            <a:ext cx="1825993" cy="822960"/>
          </a:xfrm>
          <a:prstGeom prst="roundRect">
            <a:avLst/>
          </a:prstGeom>
          <a:solidFill>
            <a:srgbClr val="008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Propriétés (Données)</a:t>
            </a:r>
            <a:endParaRPr lang="fr-FR" dirty="0"/>
          </a:p>
        </p:txBody>
      </p:sp>
      <p:sp>
        <p:nvSpPr>
          <p:cNvPr id="12" name="Rectangle à coins arrondis 11"/>
          <p:cNvSpPr/>
          <p:nvPr/>
        </p:nvSpPr>
        <p:spPr>
          <a:xfrm>
            <a:off x="5058249" y="4397233"/>
            <a:ext cx="1825993" cy="822960"/>
          </a:xfrm>
          <a:prstGeom prst="roundRect">
            <a:avLst/>
          </a:prstGeom>
          <a:solidFill>
            <a:srgbClr val="3366FF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Méthodes</a:t>
            </a:r>
          </a:p>
          <a:p>
            <a:pPr algn="ctr"/>
            <a:r>
              <a:rPr lang="fr-FR" dirty="0" smtClean="0"/>
              <a:t> </a:t>
            </a:r>
            <a:r>
              <a:rPr lang="fr-FR" sz="1400" i="1" dirty="0" smtClean="0"/>
              <a:t>(pour interagir sur les données)</a:t>
            </a:r>
            <a:endParaRPr lang="fr-FR" sz="1400" i="1" dirty="0"/>
          </a:p>
        </p:txBody>
      </p:sp>
      <p:sp>
        <p:nvSpPr>
          <p:cNvPr id="13" name="Égal 12"/>
          <p:cNvSpPr/>
          <p:nvPr/>
        </p:nvSpPr>
        <p:spPr>
          <a:xfrm>
            <a:off x="3377763" y="3809714"/>
            <a:ext cx="822960" cy="822960"/>
          </a:xfrm>
          <a:prstGeom prst="mathEqual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206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N°3 : encapsulation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Encapsuler : </a:t>
            </a:r>
          </a:p>
          <a:p>
            <a:pPr lvl="1"/>
            <a:r>
              <a:rPr lang="fr-FR" dirty="0" smtClean="0"/>
              <a:t>Les données ne sont pas accessibles en dehors de l’objet</a:t>
            </a:r>
          </a:p>
          <a:p>
            <a:pPr lvl="1"/>
            <a:r>
              <a:rPr lang="fr-FR" dirty="0" smtClean="0"/>
              <a:t>Accès aux données est limité aux accesseurs. 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5763988" y="2502175"/>
            <a:ext cx="2612204" cy="2708366"/>
          </a:xfrm>
          <a:prstGeom prst="roundRect">
            <a:avLst>
              <a:gd name="adj" fmla="val 6134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6198932" y="3048420"/>
            <a:ext cx="1825993" cy="822960"/>
          </a:xfrm>
          <a:prstGeom prst="roundRect">
            <a:avLst/>
          </a:prstGeom>
          <a:solidFill>
            <a:srgbClr val="008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Propriétés (Données)</a:t>
            </a:r>
            <a:endParaRPr lang="fr-FR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6186868" y="4072573"/>
            <a:ext cx="1825993" cy="822960"/>
          </a:xfrm>
          <a:prstGeom prst="roundRect">
            <a:avLst/>
          </a:prstGeom>
          <a:solidFill>
            <a:srgbClr val="3366FF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Méthodes</a:t>
            </a:r>
          </a:p>
          <a:p>
            <a:pPr algn="ctr"/>
            <a:r>
              <a:rPr lang="fr-FR" dirty="0" smtClean="0"/>
              <a:t> </a:t>
            </a:r>
            <a:r>
              <a:rPr lang="fr-FR" sz="1400" i="1" dirty="0" smtClean="0"/>
              <a:t>(pour interagir sur les données)</a:t>
            </a:r>
            <a:endParaRPr lang="fr-FR" sz="1400" i="1" dirty="0"/>
          </a:p>
        </p:txBody>
      </p:sp>
      <p:sp>
        <p:nvSpPr>
          <p:cNvPr id="9" name="Nuage 8"/>
          <p:cNvSpPr/>
          <p:nvPr/>
        </p:nvSpPr>
        <p:spPr>
          <a:xfrm>
            <a:off x="3556991" y="4000314"/>
            <a:ext cx="1877618" cy="1053091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Monde extérieur</a:t>
            </a:r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11" name="Connecteur droit avec flèche 10"/>
          <p:cNvCxnSpPr/>
          <p:nvPr/>
        </p:nvCxnSpPr>
        <p:spPr>
          <a:xfrm flipV="1">
            <a:off x="5191183" y="3342583"/>
            <a:ext cx="1213905" cy="908551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Multiplication 21"/>
          <p:cNvSpPr/>
          <p:nvPr/>
        </p:nvSpPr>
        <p:spPr>
          <a:xfrm rot="829003">
            <a:off x="5352508" y="3428945"/>
            <a:ext cx="822960" cy="822960"/>
          </a:xfrm>
          <a:prstGeom prst="mathMultiply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grpSp>
        <p:nvGrpSpPr>
          <p:cNvPr id="29" name="Grouper 28"/>
          <p:cNvGrpSpPr/>
          <p:nvPr/>
        </p:nvGrpSpPr>
        <p:grpSpPr>
          <a:xfrm>
            <a:off x="4978338" y="4471858"/>
            <a:ext cx="1426750" cy="117240"/>
            <a:chOff x="6112348" y="5688758"/>
            <a:chExt cx="1466137" cy="152400"/>
          </a:xfrm>
        </p:grpSpPr>
        <p:cxnSp>
          <p:nvCxnSpPr>
            <p:cNvPr id="25" name="Connecteur droit avec flèche 24"/>
            <p:cNvCxnSpPr/>
            <p:nvPr/>
          </p:nvCxnSpPr>
          <p:spPr>
            <a:xfrm>
              <a:off x="6112348" y="56887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6" name="Connecteur droit avec flèche 25"/>
            <p:cNvCxnSpPr/>
            <p:nvPr/>
          </p:nvCxnSpPr>
          <p:spPr>
            <a:xfrm flipH="1">
              <a:off x="6112348" y="58411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0" name="Rectangle à coins arrondis 29"/>
          <p:cNvSpPr/>
          <p:nvPr/>
        </p:nvSpPr>
        <p:spPr>
          <a:xfrm>
            <a:off x="6186868" y="3051904"/>
            <a:ext cx="1825993" cy="822960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Propriétés (Données)</a:t>
            </a:r>
            <a:endParaRPr lang="fr-FR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1" name="Grouper 30"/>
          <p:cNvGrpSpPr/>
          <p:nvPr/>
        </p:nvGrpSpPr>
        <p:grpSpPr>
          <a:xfrm rot="16200000">
            <a:off x="7491680" y="3812758"/>
            <a:ext cx="629791" cy="117242"/>
            <a:chOff x="6112348" y="5688758"/>
            <a:chExt cx="1466137" cy="152400"/>
          </a:xfrm>
        </p:grpSpPr>
        <p:cxnSp>
          <p:nvCxnSpPr>
            <p:cNvPr id="32" name="Connecteur droit avec flèche 31"/>
            <p:cNvCxnSpPr/>
            <p:nvPr/>
          </p:nvCxnSpPr>
          <p:spPr>
            <a:xfrm>
              <a:off x="6112348" y="56887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3" name="Connecteur droit avec flèche 32"/>
            <p:cNvCxnSpPr/>
            <p:nvPr/>
          </p:nvCxnSpPr>
          <p:spPr>
            <a:xfrm flipH="1">
              <a:off x="6112348" y="58411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7" name="ZoneTexte 36"/>
          <p:cNvSpPr txBox="1"/>
          <p:nvPr/>
        </p:nvSpPr>
        <p:spPr>
          <a:xfrm>
            <a:off x="5046084" y="4656524"/>
            <a:ext cx="121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Accesseurs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48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30" grpId="0" animBg="1"/>
      <p:bldP spid="30" grpId="1" animBg="1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000" kern="1200" dirty="0" smtClean="0">
                <a:solidFill>
                  <a:srgbClr val="FFFFFF"/>
                </a:solidFill>
                <a:effectLst/>
                <a:latin typeface="Open Sans Extrabold"/>
                <a:ea typeface="+mj-ea"/>
                <a:cs typeface="Open Sans Extrabold"/>
              </a:rPr>
              <a:t>Module</a:t>
            </a:r>
            <a:r>
              <a:rPr lang="fr-FR" sz="4000" kern="1200" baseline="0" dirty="0" smtClean="0">
                <a:solidFill>
                  <a:srgbClr val="FFFFFF"/>
                </a:solidFill>
                <a:effectLst/>
                <a:latin typeface="Open Sans Extrabold"/>
                <a:ea typeface="+mj-ea"/>
                <a:cs typeface="Open Sans Extrabold"/>
              </a:rPr>
              <a:t> M3203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eaLnBrk="1" latinLnBrk="0" hangingPunct="1"/>
            <a:r>
              <a:rPr lang="fr-FR" sz="28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Les cours</a:t>
            </a:r>
            <a:endParaRPr lang="fr-FR" sz="2800" dirty="0" smtClean="0">
              <a:effectLst/>
            </a:endParaRPr>
          </a:p>
          <a:p>
            <a:pPr lvl="1" rtl="0" eaLnBrk="1" latinLnBrk="0" hangingPunct="1"/>
            <a:r>
              <a:rPr lang="fr-FR" dirty="0" smtClean="0">
                <a:solidFill>
                  <a:schemeClr val="tx1"/>
                </a:solidFill>
              </a:rPr>
              <a:t>2 </a:t>
            </a:r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Cours Magistraux de 1h30 </a:t>
            </a:r>
            <a:endParaRPr lang="fr-FR" dirty="0" smtClean="0">
              <a:effectLst/>
            </a:endParaRPr>
          </a:p>
          <a:p>
            <a:pPr lvl="1" rtl="0" eaLnBrk="1" latinLnBrk="0" hangingPunct="1"/>
            <a:r>
              <a:rPr lang="fr-FR" dirty="0">
                <a:solidFill>
                  <a:schemeClr val="tx1"/>
                </a:solidFill>
              </a:rPr>
              <a:t>6</a:t>
            </a:r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 TD de 1h30</a:t>
            </a:r>
            <a:endParaRPr lang="fr-FR" dirty="0" smtClean="0">
              <a:effectLst/>
            </a:endParaRPr>
          </a:p>
          <a:p>
            <a:pPr lvl="1" rtl="0" eaLnBrk="1" latinLnBrk="0" hangingPunct="1"/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10 TP de 1h30</a:t>
            </a:r>
            <a:endParaRPr lang="fr-FR" dirty="0" smtClean="0">
              <a:effectLst/>
            </a:endParaRPr>
          </a:p>
          <a:p>
            <a:pPr rtl="0" eaLnBrk="1" latinLnBrk="0" hangingPunct="1"/>
            <a:r>
              <a:rPr lang="fr-FR" sz="28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Evaluations</a:t>
            </a:r>
            <a:endParaRPr lang="fr-FR" dirty="0" smtClean="0">
              <a:effectLst/>
            </a:endParaRPr>
          </a:p>
          <a:p>
            <a:pPr lvl="1" rtl="0" eaLnBrk="1" latinLnBrk="0" hangingPunct="1"/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1 TP noté</a:t>
            </a:r>
            <a:endParaRPr lang="fr-FR" dirty="0" smtClean="0">
              <a:effectLst/>
            </a:endParaRPr>
          </a:p>
          <a:p>
            <a:pPr lvl="1" rtl="0" eaLnBrk="1" latinLnBrk="0" hangingPunct="1"/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1 </a:t>
            </a:r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partiel</a:t>
            </a:r>
            <a:endParaRPr lang="fr-FR" dirty="0">
              <a:effectLst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9004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Avantages de l’encapsulation - Exemple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Imaginez que je travaille au sein d’une équipe de développement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584261" y="3129796"/>
            <a:ext cx="1815668" cy="1712359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Ma partie</a:t>
            </a:r>
            <a:endParaRPr lang="fr-FR" dirty="0">
              <a:solidFill>
                <a:schemeClr val="tx1"/>
              </a:solidFill>
            </a:endParaRPr>
          </a:p>
        </p:txBody>
      </p:sp>
      <p:graphicFrame>
        <p:nvGraphicFramePr>
          <p:cNvPr id="5" name="Diagramme 4"/>
          <p:cNvGraphicFramePr/>
          <p:nvPr>
            <p:extLst/>
          </p:nvPr>
        </p:nvGraphicFramePr>
        <p:xfrm>
          <a:off x="1444531" y="223463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/>
          <p:cNvSpPr/>
          <p:nvPr/>
        </p:nvSpPr>
        <p:spPr>
          <a:xfrm>
            <a:off x="1351606" y="3129796"/>
            <a:ext cx="1815668" cy="1712359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Un développeur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884243" y="3129796"/>
            <a:ext cx="1815668" cy="1712359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Un autre développeur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078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Graphic spid="5" grpId="0">
        <p:bldAsOne/>
      </p:bldGraphic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71696" y="1653082"/>
            <a:ext cx="7908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Programme : données d’un cercle sont une couleur et un rayon. Le code fournit en résultats : un diamètre, une aire et une circonférence   </a:t>
            </a:r>
            <a:endParaRPr lang="fr-FR" dirty="0"/>
          </a:p>
        </p:txBody>
      </p:sp>
      <p:graphicFrame>
        <p:nvGraphicFramePr>
          <p:cNvPr id="6" name="Diagramme 5"/>
          <p:cNvGraphicFramePr/>
          <p:nvPr>
            <p:extLst/>
          </p:nvPr>
        </p:nvGraphicFramePr>
        <p:xfrm>
          <a:off x="1444531" y="2234633"/>
          <a:ext cx="6096000" cy="1513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à coins arrondis 7"/>
          <p:cNvSpPr/>
          <p:nvPr/>
        </p:nvSpPr>
        <p:spPr>
          <a:xfrm>
            <a:off x="1444531" y="4078149"/>
            <a:ext cx="1629819" cy="112536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Données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285750" indent="-285750">
              <a:buFont typeface="Arial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Couleur</a:t>
            </a:r>
          </a:p>
          <a:p>
            <a:pPr marL="285750" indent="-285750">
              <a:buFont typeface="Arial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Rayon </a:t>
            </a:r>
            <a:r>
              <a:rPr lang="fr-FR" sz="1200" dirty="0" smtClean="0">
                <a:solidFill>
                  <a:srgbClr val="000000"/>
                </a:solidFill>
              </a:rPr>
              <a:t>en cm</a:t>
            </a:r>
            <a:endParaRPr lang="fr-FR" sz="1200" dirty="0">
              <a:solidFill>
                <a:srgbClr val="000000"/>
              </a:solidFill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3672238" y="4078149"/>
            <a:ext cx="1634767" cy="1125362"/>
          </a:xfrm>
          <a:prstGeom prst="round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Calculs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= Pi * R</a:t>
            </a:r>
            <a:r>
              <a:rPr lang="fr-FR" sz="1400" baseline="30000" dirty="0" smtClean="0">
                <a:solidFill>
                  <a:srgbClr val="000000"/>
                </a:solidFill>
              </a:rPr>
              <a:t>2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= 2Pi*R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= 2*R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5905764" y="4078149"/>
            <a:ext cx="1634767" cy="1125362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Résultats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 en </a:t>
            </a:r>
            <a:r>
              <a:rPr lang="fr-FR" sz="1400" dirty="0" err="1">
                <a:solidFill>
                  <a:srgbClr val="000000"/>
                </a:solidFill>
              </a:rPr>
              <a:t>i</a:t>
            </a:r>
            <a:r>
              <a:rPr lang="fr-FR" sz="1400" dirty="0" err="1" smtClean="0">
                <a:solidFill>
                  <a:srgbClr val="000000"/>
                </a:solidFill>
              </a:rPr>
              <a:t>nch</a:t>
            </a:r>
            <a:endParaRPr lang="fr-FR" sz="1400" baseline="300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Flèche vers la droite 11"/>
          <p:cNvSpPr/>
          <p:nvPr/>
        </p:nvSpPr>
        <p:spPr>
          <a:xfrm>
            <a:off x="3178159" y="4430676"/>
            <a:ext cx="494079" cy="514724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>
            <a:off x="5375849" y="4430676"/>
            <a:ext cx="494079" cy="514724"/>
          </a:xfrm>
          <a:prstGeom prst="right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7151656" y="4195942"/>
            <a:ext cx="5055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?</a:t>
            </a:r>
            <a:endParaRPr lang="fr-F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353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  <p:bldP spid="8" grpId="0" animBg="1"/>
      <p:bldP spid="10" grpId="0" animBg="1"/>
      <p:bldP spid="11" grpId="0" animBg="1"/>
      <p:bldP spid="12" grpId="0" animBg="1"/>
      <p:bldP spid="13" grpId="0" animBg="1"/>
      <p:bldP spid="13" grpId="1" animBg="1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71696" y="1653082"/>
            <a:ext cx="7908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Programme : données d’un cercle sont une couleur et un rayon. Le code fournit en résultats : un diamètre, une aire et une circonférence   </a:t>
            </a:r>
            <a:endParaRPr lang="fr-FR" dirty="0"/>
          </a:p>
        </p:txBody>
      </p:sp>
      <p:graphicFrame>
        <p:nvGraphicFramePr>
          <p:cNvPr id="6" name="Diagramme 5"/>
          <p:cNvGraphicFramePr/>
          <p:nvPr>
            <p:extLst/>
          </p:nvPr>
        </p:nvGraphicFramePr>
        <p:xfrm>
          <a:off x="1444531" y="2234633"/>
          <a:ext cx="6096000" cy="1513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à coins arrondis 7"/>
          <p:cNvSpPr/>
          <p:nvPr/>
        </p:nvSpPr>
        <p:spPr>
          <a:xfrm>
            <a:off x="629621" y="4377532"/>
            <a:ext cx="1629819" cy="112536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Données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285750" indent="-285750">
              <a:buFont typeface="Arial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Couleur</a:t>
            </a:r>
          </a:p>
          <a:p>
            <a:pPr marL="285750" indent="-285750">
              <a:buFont typeface="Arial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Rayon </a:t>
            </a:r>
            <a:r>
              <a:rPr lang="fr-FR" sz="1200" dirty="0" smtClean="0">
                <a:solidFill>
                  <a:srgbClr val="000000"/>
                </a:solidFill>
              </a:rPr>
              <a:t>en cm</a:t>
            </a:r>
            <a:endParaRPr lang="fr-FR" sz="1200" dirty="0">
              <a:solidFill>
                <a:srgbClr val="000000"/>
              </a:solidFill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3004549" y="4377545"/>
            <a:ext cx="3066499" cy="1218294"/>
          </a:xfrm>
          <a:prstGeom prst="roundRect">
            <a:avLst>
              <a:gd name="adj" fmla="val 10983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Calculs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= </a:t>
            </a:r>
            <a:r>
              <a:rPr lang="fr-FR" sz="1400" dirty="0" err="1" smtClean="0">
                <a:solidFill>
                  <a:srgbClr val="000000"/>
                </a:solidFill>
              </a:rPr>
              <a:t>ConvertirEnInch</a:t>
            </a:r>
            <a:r>
              <a:rPr lang="fr-FR" sz="1400" dirty="0" smtClean="0">
                <a:solidFill>
                  <a:srgbClr val="000000"/>
                </a:solidFill>
              </a:rPr>
              <a:t>(Pi * R</a:t>
            </a:r>
            <a:r>
              <a:rPr lang="fr-FR" sz="1400" baseline="30000" dirty="0" smtClean="0">
                <a:solidFill>
                  <a:srgbClr val="000000"/>
                </a:solidFill>
              </a:rPr>
              <a:t>2</a:t>
            </a:r>
            <a:r>
              <a:rPr lang="fr-FR" sz="1400" dirty="0" smtClean="0">
                <a:solidFill>
                  <a:srgbClr val="000000"/>
                </a:solidFill>
              </a:rPr>
              <a:t>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</a:t>
            </a:r>
            <a:r>
              <a:rPr lang="fr-FR" sz="1400" dirty="0">
                <a:solidFill>
                  <a:srgbClr val="000000"/>
                </a:solidFill>
              </a:rPr>
              <a:t>= </a:t>
            </a:r>
            <a:r>
              <a:rPr lang="fr-FR" sz="1400" dirty="0" err="1">
                <a:solidFill>
                  <a:srgbClr val="000000"/>
                </a:solidFill>
              </a:rPr>
              <a:t>ConvertirEnInch</a:t>
            </a:r>
            <a:r>
              <a:rPr lang="fr-FR" sz="1400" dirty="0">
                <a:solidFill>
                  <a:srgbClr val="000000"/>
                </a:solidFill>
              </a:rPr>
              <a:t>(2Pi</a:t>
            </a:r>
            <a:r>
              <a:rPr lang="fr-FR" sz="1400" dirty="0" smtClean="0">
                <a:solidFill>
                  <a:srgbClr val="000000"/>
                </a:solidFill>
              </a:rPr>
              <a:t>*R)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= </a:t>
            </a:r>
            <a:r>
              <a:rPr lang="fr-FR" sz="1400" dirty="0" err="1">
                <a:solidFill>
                  <a:srgbClr val="000000"/>
                </a:solidFill>
              </a:rPr>
              <a:t>ConvertirEnInch</a:t>
            </a:r>
            <a:r>
              <a:rPr lang="fr-FR" sz="1400" dirty="0">
                <a:solidFill>
                  <a:srgbClr val="000000"/>
                </a:solidFill>
              </a:rPr>
              <a:t>(</a:t>
            </a:r>
            <a:r>
              <a:rPr lang="fr-FR" sz="1400" dirty="0" smtClean="0">
                <a:solidFill>
                  <a:srgbClr val="000000"/>
                </a:solidFill>
              </a:rPr>
              <a:t>2*R)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6814355" y="4377532"/>
            <a:ext cx="1634767" cy="1125362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Résultats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 en </a:t>
            </a:r>
            <a:r>
              <a:rPr lang="fr-FR" sz="1400" dirty="0" err="1">
                <a:solidFill>
                  <a:srgbClr val="000000"/>
                </a:solidFill>
              </a:rPr>
              <a:t>i</a:t>
            </a:r>
            <a:r>
              <a:rPr lang="fr-FR" sz="1400" dirty="0" err="1" smtClean="0">
                <a:solidFill>
                  <a:srgbClr val="000000"/>
                </a:solidFill>
              </a:rPr>
              <a:t>nch</a:t>
            </a:r>
            <a:endParaRPr lang="fr-FR" sz="1400" baseline="300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Flèche vers la droite 11"/>
          <p:cNvSpPr/>
          <p:nvPr/>
        </p:nvSpPr>
        <p:spPr>
          <a:xfrm>
            <a:off x="2403791" y="4730072"/>
            <a:ext cx="494079" cy="514724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>
            <a:off x="6181193" y="4730072"/>
            <a:ext cx="494079" cy="514724"/>
          </a:xfrm>
          <a:prstGeom prst="right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8631024" y="4483358"/>
            <a:ext cx="4102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!</a:t>
            </a:r>
            <a:endParaRPr lang="fr-F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659838" y="3766069"/>
            <a:ext cx="1334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</a:t>
            </a:r>
            <a:r>
              <a:rPr lang="fr-FR" baseline="30000" dirty="0" smtClean="0"/>
              <a:t>ère</a:t>
            </a:r>
            <a:r>
              <a:rPr lang="fr-FR" dirty="0" smtClean="0"/>
              <a:t> Solution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70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  <p:bldP spid="8" grpId="0" animBg="1"/>
      <p:bldP spid="10" grpId="0" animBg="1"/>
      <p:bldP spid="11" grpId="0" animBg="1"/>
      <p:bldP spid="12" grpId="0" animBg="1"/>
      <p:bldP spid="13" grpId="0" animBg="1"/>
      <p:bldP spid="14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71696" y="1653082"/>
            <a:ext cx="7908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Programme : données d’un cercle sont une couleur et un rayon. Le code fournit en résultats : un diamètre, une aire et une circonférence   </a:t>
            </a:r>
            <a:endParaRPr lang="fr-FR" dirty="0"/>
          </a:p>
        </p:txBody>
      </p:sp>
      <p:graphicFrame>
        <p:nvGraphicFramePr>
          <p:cNvPr id="6" name="Diagramme 5"/>
          <p:cNvGraphicFramePr/>
          <p:nvPr>
            <p:extLst/>
          </p:nvPr>
        </p:nvGraphicFramePr>
        <p:xfrm>
          <a:off x="1444531" y="2234633"/>
          <a:ext cx="6096000" cy="1513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à coins arrondis 7"/>
          <p:cNvSpPr/>
          <p:nvPr/>
        </p:nvSpPr>
        <p:spPr>
          <a:xfrm>
            <a:off x="188292" y="4020870"/>
            <a:ext cx="2684477" cy="1765781"/>
          </a:xfrm>
          <a:prstGeom prst="roundRect">
            <a:avLst>
              <a:gd name="adj" fmla="val 11314"/>
            </a:avLst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Classe </a:t>
            </a:r>
          </a:p>
          <a:p>
            <a:r>
              <a:rPr lang="fr-FR" sz="1600" i="1" dirty="0" smtClean="0">
                <a:solidFill>
                  <a:srgbClr val="000000"/>
                </a:solidFill>
              </a:rPr>
              <a:t>Propriétés</a:t>
            </a:r>
          </a:p>
          <a:p>
            <a:pPr marL="285750" indent="-285750">
              <a:buFont typeface="Arial"/>
              <a:buChar char="•"/>
            </a:pPr>
            <a:r>
              <a:rPr lang="fr-FR" sz="1600" dirty="0" smtClean="0">
                <a:solidFill>
                  <a:srgbClr val="000000"/>
                </a:solidFill>
              </a:rPr>
              <a:t>Couleur</a:t>
            </a:r>
          </a:p>
          <a:p>
            <a:pPr marL="285750" indent="-285750">
              <a:buFont typeface="Arial"/>
              <a:buChar char="•"/>
            </a:pPr>
            <a:r>
              <a:rPr lang="fr-FR" sz="1600" dirty="0" smtClean="0">
                <a:solidFill>
                  <a:srgbClr val="000000"/>
                </a:solidFill>
              </a:rPr>
              <a:t>Rayon </a:t>
            </a:r>
            <a:r>
              <a:rPr lang="fr-FR" sz="1100" dirty="0" smtClean="0">
                <a:solidFill>
                  <a:srgbClr val="000000"/>
                </a:solidFill>
              </a:rPr>
              <a:t>en cm</a:t>
            </a:r>
          </a:p>
          <a:p>
            <a:r>
              <a:rPr lang="fr-FR" i="1" dirty="0" smtClean="0">
                <a:solidFill>
                  <a:srgbClr val="000000"/>
                </a:solidFill>
              </a:rPr>
              <a:t>Méthodes</a:t>
            </a:r>
          </a:p>
          <a:p>
            <a:pPr marL="285750" indent="-285750">
              <a:buFont typeface="Arial"/>
              <a:buChar char="•"/>
            </a:pPr>
            <a:r>
              <a:rPr lang="fr-FR" sz="1600" i="1" dirty="0" err="1" smtClean="0">
                <a:solidFill>
                  <a:srgbClr val="000000"/>
                </a:solidFill>
              </a:rPr>
              <a:t>LireRayon</a:t>
            </a:r>
            <a:r>
              <a:rPr lang="fr-FR" sz="1600" i="1" dirty="0" smtClean="0">
                <a:solidFill>
                  <a:srgbClr val="000000"/>
                </a:solidFill>
              </a:rPr>
              <a:t>() cm to </a:t>
            </a:r>
            <a:r>
              <a:rPr lang="fr-FR" sz="1600" i="1" dirty="0" err="1" smtClean="0">
                <a:solidFill>
                  <a:srgbClr val="000000"/>
                </a:solidFill>
              </a:rPr>
              <a:t>Inch</a:t>
            </a:r>
            <a:endParaRPr lang="fr-FR" sz="1600" i="1" dirty="0" smtClean="0">
              <a:solidFill>
                <a:srgbClr val="000000"/>
              </a:solidFill>
            </a:endParaRPr>
          </a:p>
          <a:p>
            <a:pPr marL="285750" indent="-285750">
              <a:buFont typeface="Lucida Grande"/>
              <a:buChar char="-"/>
            </a:pPr>
            <a:endParaRPr lang="fr-FR" i="1" dirty="0">
              <a:solidFill>
                <a:srgbClr val="000000"/>
              </a:solidFill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3603393" y="4049993"/>
            <a:ext cx="2612203" cy="1218294"/>
          </a:xfrm>
          <a:prstGeom prst="roundRect">
            <a:avLst>
              <a:gd name="adj" fmla="val 10983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Calculs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= Pi * </a:t>
            </a:r>
            <a:r>
              <a:rPr lang="fr-FR" sz="1400" dirty="0" err="1" smtClean="0">
                <a:solidFill>
                  <a:srgbClr val="000000"/>
                </a:solidFill>
              </a:rPr>
              <a:t>LireRayon</a:t>
            </a:r>
            <a:r>
              <a:rPr lang="fr-FR" sz="1400" dirty="0" smtClean="0">
                <a:solidFill>
                  <a:srgbClr val="000000"/>
                </a:solidFill>
              </a:rPr>
              <a:t>()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 </a:t>
            </a: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</a:t>
            </a:r>
            <a:r>
              <a:rPr lang="fr-FR" sz="1400" dirty="0">
                <a:solidFill>
                  <a:srgbClr val="000000"/>
                </a:solidFill>
              </a:rPr>
              <a:t>= </a:t>
            </a:r>
            <a:r>
              <a:rPr lang="fr-FR" sz="1400" dirty="0" smtClean="0">
                <a:solidFill>
                  <a:srgbClr val="000000"/>
                </a:solidFill>
              </a:rPr>
              <a:t>2Pi*</a:t>
            </a:r>
            <a:r>
              <a:rPr lang="fr-FR" sz="1400" dirty="0" err="1" smtClean="0">
                <a:solidFill>
                  <a:srgbClr val="000000"/>
                </a:solidFill>
              </a:rPr>
              <a:t>LireRayon</a:t>
            </a:r>
            <a:r>
              <a:rPr lang="fr-FR" sz="1400" dirty="0" smtClean="0">
                <a:solidFill>
                  <a:srgbClr val="000000"/>
                </a:solidFill>
              </a:rPr>
              <a:t>()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= 2*</a:t>
            </a:r>
            <a:r>
              <a:rPr lang="fr-FR" sz="1400" dirty="0" err="1" smtClean="0">
                <a:solidFill>
                  <a:srgbClr val="000000"/>
                </a:solidFill>
              </a:rPr>
              <a:t>LireRayon</a:t>
            </a:r>
            <a:r>
              <a:rPr lang="fr-FR" sz="1400" dirty="0" smtClean="0">
                <a:solidFill>
                  <a:srgbClr val="000000"/>
                </a:solidFill>
              </a:rPr>
              <a:t>()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6814355" y="4049980"/>
            <a:ext cx="1634767" cy="1125362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Résultats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 en </a:t>
            </a:r>
            <a:r>
              <a:rPr lang="fr-FR" sz="1400" dirty="0" err="1">
                <a:solidFill>
                  <a:srgbClr val="000000"/>
                </a:solidFill>
              </a:rPr>
              <a:t>i</a:t>
            </a:r>
            <a:r>
              <a:rPr lang="fr-FR" sz="1400" dirty="0" err="1" smtClean="0">
                <a:solidFill>
                  <a:srgbClr val="000000"/>
                </a:solidFill>
              </a:rPr>
              <a:t>nch</a:t>
            </a:r>
            <a:endParaRPr lang="fr-FR" sz="1400" baseline="300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Flèche vers la droite 11"/>
          <p:cNvSpPr/>
          <p:nvPr/>
        </p:nvSpPr>
        <p:spPr>
          <a:xfrm>
            <a:off x="2992311" y="4402520"/>
            <a:ext cx="494079" cy="514724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>
            <a:off x="6309951" y="4402520"/>
            <a:ext cx="494079" cy="514724"/>
          </a:xfrm>
          <a:prstGeom prst="right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659838" y="3615941"/>
            <a:ext cx="197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</a:t>
            </a:r>
            <a:r>
              <a:rPr lang="fr-FR" baseline="30000" dirty="0" smtClean="0"/>
              <a:t>ème</a:t>
            </a:r>
            <a:r>
              <a:rPr lang="fr-FR" dirty="0" smtClean="0"/>
              <a:t> solution : POO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819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  <p:bldP spid="8" grpId="0" animBg="1"/>
      <p:bldP spid="10" grpId="0" animBg="1"/>
      <p:bldP spid="11" grpId="0" animBg="1"/>
      <p:bldP spid="12" grpId="0" animBg="1"/>
      <p:bldP spid="13" grpId="0" animBg="1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N°3 : Encapsulation</a:t>
            </a:r>
            <a:endParaRPr lang="fr-FR" dirty="0"/>
          </a:p>
        </p:txBody>
      </p:sp>
      <p:pic>
        <p:nvPicPr>
          <p:cNvPr id="4" name="Espace réservé du contenu 3" descr="Capture d’écran 2013-09-08 à 12.16.01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89" b="-2189"/>
          <a:stretch>
            <a:fillRect/>
          </a:stretch>
        </p:blipFill>
        <p:spPr>
          <a:xfrm>
            <a:off x="457199" y="2560413"/>
            <a:ext cx="8229600" cy="3222410"/>
          </a:xfrm>
        </p:spPr>
      </p:pic>
      <p:sp>
        <p:nvSpPr>
          <p:cNvPr id="6" name="ZoneTexte 5"/>
          <p:cNvSpPr txBox="1"/>
          <p:nvPr/>
        </p:nvSpPr>
        <p:spPr>
          <a:xfrm>
            <a:off x="440575" y="5391541"/>
            <a:ext cx="824622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rgbClr val="FF0000"/>
                </a:solidFill>
              </a:rPr>
              <a:t>Le moteur = données  Le poste de conduite = Méthodes </a:t>
            </a:r>
            <a:endParaRPr lang="fr-FR" sz="2400" dirty="0">
              <a:solidFill>
                <a:srgbClr val="FF0000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24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457200" y="1112453"/>
            <a:ext cx="766904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Expliquez les avantages que représente l’encapsulation lorsque vous avez à conduire plusieurs  types ou marques de véhicules.</a:t>
            </a:r>
          </a:p>
          <a:p>
            <a:r>
              <a:rPr lang="fr-FR" sz="2400" dirty="0"/>
              <a:t>Indice :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87033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Concept N°3 : du code encapsulé…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/>
              <a:t>Est plus </a:t>
            </a:r>
            <a:r>
              <a:rPr lang="fr-FR" sz="4000" dirty="0" smtClean="0">
                <a:solidFill>
                  <a:srgbClr val="FF0000"/>
                </a:solidFill>
              </a:rPr>
              <a:t>facile</a:t>
            </a:r>
            <a:r>
              <a:rPr lang="fr-FR" sz="4000" dirty="0" smtClean="0"/>
              <a:t> </a:t>
            </a:r>
            <a:r>
              <a:rPr lang="fr-FR" dirty="0" smtClean="0"/>
              <a:t>à écrire</a:t>
            </a:r>
          </a:p>
          <a:p>
            <a:pPr lvl="1"/>
            <a:r>
              <a:rPr lang="fr-FR" dirty="0" smtClean="0"/>
              <a:t>Chaque composant qui utilise des données peut utiliser la forme la plus adaptée de ces données</a:t>
            </a:r>
          </a:p>
          <a:p>
            <a:r>
              <a:rPr lang="fr-FR" dirty="0" smtClean="0"/>
              <a:t>Est plus </a:t>
            </a:r>
            <a:r>
              <a:rPr lang="fr-FR" sz="4000" dirty="0" smtClean="0">
                <a:solidFill>
                  <a:srgbClr val="FF0000"/>
                </a:solidFill>
              </a:rPr>
              <a:t>stable</a:t>
            </a:r>
            <a:endParaRPr lang="fr-FR" dirty="0" smtClean="0">
              <a:solidFill>
                <a:srgbClr val="FF0000"/>
              </a:solidFill>
            </a:endParaRPr>
          </a:p>
          <a:p>
            <a:pPr lvl="1"/>
            <a:r>
              <a:rPr lang="fr-FR" dirty="0" smtClean="0"/>
              <a:t>Moins de code doit être modifié si le format des données change</a:t>
            </a:r>
          </a:p>
          <a:p>
            <a:r>
              <a:rPr lang="fr-FR" dirty="0" smtClean="0"/>
              <a:t>Simplifie la </a:t>
            </a:r>
            <a:r>
              <a:rPr lang="fr-FR" sz="3900" dirty="0" smtClean="0">
                <a:solidFill>
                  <a:srgbClr val="FF0000"/>
                </a:solidFill>
              </a:rPr>
              <a:t>maintenance</a:t>
            </a:r>
            <a:endParaRPr lang="fr-FR" dirty="0" smtClean="0">
              <a:solidFill>
                <a:srgbClr val="FF0000"/>
              </a:solidFill>
            </a:endParaRPr>
          </a:p>
          <a:p>
            <a:pPr lvl="1"/>
            <a:r>
              <a:rPr lang="fr-FR" dirty="0" smtClean="0"/>
              <a:t>Moins de code doit être modifié pour introduire de nouvelles fonctionnalités ou corriger des bugs.</a:t>
            </a:r>
            <a:endParaRPr 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514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N°4 : Héritage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457199" y="1122528"/>
            <a:ext cx="8229601" cy="2756708"/>
          </a:xfrm>
        </p:spPr>
        <p:txBody>
          <a:bodyPr>
            <a:normAutofit fontScale="92500"/>
          </a:bodyPr>
          <a:lstStyle/>
          <a:p>
            <a:r>
              <a:rPr lang="fr-FR" dirty="0" smtClean="0"/>
              <a:t>Les classes sont organisées hiérarchiquement</a:t>
            </a:r>
          </a:p>
          <a:p>
            <a:r>
              <a:rPr lang="fr-FR" dirty="0" smtClean="0"/>
              <a:t>Vous pouvez définir des classes comme points de départ d’autres classes plus spécifiques : </a:t>
            </a:r>
            <a:r>
              <a:rPr lang="fr-FR" dirty="0" err="1" smtClean="0"/>
              <a:t>sépcialisation</a:t>
            </a:r>
            <a:endParaRPr lang="fr-FR" dirty="0" smtClean="0"/>
          </a:p>
          <a:p>
            <a:r>
              <a:rPr lang="fr-FR" dirty="0" smtClean="0"/>
              <a:t>Comme dans un arbre généalogique, les ancêtres transmettent des propriétés et des comportements à leurs descendants.</a:t>
            </a:r>
            <a:endParaRPr lang="fr-FR" dirty="0"/>
          </a:p>
        </p:txBody>
      </p:sp>
      <p:pic>
        <p:nvPicPr>
          <p:cNvPr id="6" name="Espace réservé du contenu 5" descr="Capture d’écran 2013-09-08 à 14.14.39.png"/>
          <p:cNvPicPr>
            <a:picLocks noGrp="1" noChangeAspect="1"/>
          </p:cNvPicPr>
          <p:nvPr>
            <p:ph sz="half" idx="2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219" r="-15219"/>
          <a:stretch>
            <a:fillRect/>
          </a:stretch>
        </p:blipFill>
        <p:spPr>
          <a:xfrm>
            <a:off x="593678" y="3985177"/>
            <a:ext cx="7117307" cy="1905145"/>
          </a:xfr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584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N°4 : Héritage</a:t>
            </a:r>
            <a:endParaRPr lang="fr-FR" dirty="0"/>
          </a:p>
        </p:txBody>
      </p:sp>
      <p:pic>
        <p:nvPicPr>
          <p:cNvPr id="4" name="Espace réservé du contenu 3" descr="Capture d’écran 2013-09-08 à 14.16.56.png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05" r="-18405"/>
          <a:stretch>
            <a:fillRect/>
          </a:stretch>
        </p:blipFill>
        <p:spPr/>
      </p:pic>
      <p:sp>
        <p:nvSpPr>
          <p:cNvPr id="5" name="ZoneTexte 4"/>
          <p:cNvSpPr txBox="1"/>
          <p:nvPr/>
        </p:nvSpPr>
        <p:spPr>
          <a:xfrm>
            <a:off x="173049" y="1703531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Dessiner()</a:t>
            </a:r>
          </a:p>
          <a:p>
            <a:r>
              <a:rPr lang="fr-FR" dirty="0" err="1" smtClean="0"/>
              <a:t>LireCouleur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173049" y="2809529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Dessiner()</a:t>
            </a:r>
          </a:p>
          <a:p>
            <a:r>
              <a:rPr lang="fr-FR" dirty="0" err="1" smtClean="0">
                <a:solidFill>
                  <a:schemeClr val="bg1">
                    <a:lumMod val="65000"/>
                  </a:schemeClr>
                </a:solidFill>
              </a:rPr>
              <a:t>LireCouleur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()</a:t>
            </a:r>
            <a:endParaRPr lang="fr-FR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09547" y="4845343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A6A6A6"/>
                </a:solidFill>
              </a:rPr>
              <a:t>Dessiner()</a:t>
            </a:r>
          </a:p>
          <a:p>
            <a:r>
              <a:rPr lang="fr-FR" dirty="0" err="1" smtClean="0">
                <a:solidFill>
                  <a:srgbClr val="A6A6A6"/>
                </a:solidFill>
              </a:rPr>
              <a:t>LireCouleur</a:t>
            </a:r>
            <a:r>
              <a:rPr lang="fr-FR" dirty="0" smtClean="0">
                <a:solidFill>
                  <a:srgbClr val="A6A6A6"/>
                </a:solidFill>
              </a:rPr>
              <a:t>()</a:t>
            </a:r>
            <a:endParaRPr lang="fr-FR" dirty="0">
              <a:solidFill>
                <a:srgbClr val="A6A6A6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73049" y="3915527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A6A6A6"/>
                </a:solidFill>
              </a:rPr>
              <a:t>Dessiner()</a:t>
            </a:r>
          </a:p>
          <a:p>
            <a:r>
              <a:rPr lang="fr-FR" dirty="0" err="1" smtClean="0">
                <a:solidFill>
                  <a:srgbClr val="A6A6A6"/>
                </a:solidFill>
              </a:rPr>
              <a:t>LireCouleur</a:t>
            </a:r>
            <a:r>
              <a:rPr lang="fr-FR" dirty="0" smtClean="0">
                <a:solidFill>
                  <a:srgbClr val="A6A6A6"/>
                </a:solidFill>
              </a:rPr>
              <a:t>()</a:t>
            </a:r>
            <a:endParaRPr lang="fr-FR" dirty="0">
              <a:solidFill>
                <a:srgbClr val="A6A6A6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109547" y="4845343"/>
            <a:ext cx="16715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A6A6A6"/>
                </a:solidFill>
              </a:rPr>
              <a:t>Dessiner()</a:t>
            </a:r>
          </a:p>
          <a:p>
            <a:r>
              <a:rPr lang="fr-FR" dirty="0" err="1" smtClean="0">
                <a:solidFill>
                  <a:srgbClr val="A6A6A6"/>
                </a:solidFill>
              </a:rPr>
              <a:t>LireCouleur</a:t>
            </a:r>
            <a:r>
              <a:rPr lang="fr-FR" dirty="0" smtClean="0">
                <a:solidFill>
                  <a:srgbClr val="A6A6A6"/>
                </a:solidFill>
              </a:rPr>
              <a:t>()</a:t>
            </a:r>
          </a:p>
          <a:p>
            <a:r>
              <a:rPr lang="fr-FR" dirty="0" err="1" smtClean="0"/>
              <a:t>CompterCotes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523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9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N°4 : Héritage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smtClean="0"/>
              <a:t>La profondeur d’héritage n’est pas limitée</a:t>
            </a:r>
          </a:p>
          <a:p>
            <a:r>
              <a:rPr lang="fr-FR" dirty="0" smtClean="0"/>
              <a:t>Les enfants savent déjà faire tout ce que leurs parents peuvent faire</a:t>
            </a:r>
          </a:p>
          <a:p>
            <a:r>
              <a:rPr lang="fr-FR" dirty="0"/>
              <a:t>Le </a:t>
            </a:r>
            <a:r>
              <a:rPr lang="fr-FR" sz="3900" dirty="0">
                <a:solidFill>
                  <a:srgbClr val="FF0000"/>
                </a:solidFill>
              </a:rPr>
              <a:t>polymorphisme</a:t>
            </a:r>
            <a:r>
              <a:rPr lang="fr-FR" sz="3500" dirty="0">
                <a:solidFill>
                  <a:srgbClr val="FF0000"/>
                </a:solidFill>
              </a:rPr>
              <a:t> </a:t>
            </a:r>
            <a:r>
              <a:rPr lang="fr-FR" dirty="0"/>
              <a:t>est un </a:t>
            </a:r>
            <a:r>
              <a:rPr lang="fr-FR" dirty="0" smtClean="0"/>
              <a:t>mécanisme </a:t>
            </a:r>
            <a:r>
              <a:rPr lang="fr-FR" dirty="0"/>
              <a:t>qui permet à une sous classe de </a:t>
            </a:r>
            <a:r>
              <a:rPr lang="fr-FR" dirty="0" smtClean="0"/>
              <a:t>redéfinir </a:t>
            </a:r>
            <a:r>
              <a:rPr lang="fr-FR" dirty="0"/>
              <a:t>une </a:t>
            </a:r>
            <a:r>
              <a:rPr lang="fr-FR" dirty="0" smtClean="0"/>
              <a:t>méthode </a:t>
            </a:r>
            <a:r>
              <a:rPr lang="fr-FR" dirty="0"/>
              <a:t>dont elle a </a:t>
            </a:r>
            <a:r>
              <a:rPr lang="fr-FR" dirty="0" smtClean="0"/>
              <a:t>hérité </a:t>
            </a:r>
            <a:r>
              <a:rPr lang="fr-FR" dirty="0"/>
              <a:t>tout en gardant la </a:t>
            </a:r>
            <a:r>
              <a:rPr lang="fr-FR" dirty="0" smtClean="0"/>
              <a:t>même </a:t>
            </a:r>
            <a:r>
              <a:rPr lang="fr-FR" dirty="0"/>
              <a:t>signature de la </a:t>
            </a:r>
            <a:r>
              <a:rPr lang="fr-FR" dirty="0" smtClean="0"/>
              <a:t>méthode.</a:t>
            </a:r>
          </a:p>
          <a:p>
            <a:r>
              <a:rPr lang="fr-FR" dirty="0" smtClean="0"/>
              <a:t>Les classes des enfants peuvent </a:t>
            </a:r>
            <a:r>
              <a:rPr lang="fr-FR" sz="3900" dirty="0" smtClean="0">
                <a:solidFill>
                  <a:srgbClr val="FF0000"/>
                </a:solidFill>
              </a:rPr>
              <a:t>surcharger</a:t>
            </a:r>
            <a:r>
              <a:rPr lang="fr-FR" sz="4000" dirty="0" smtClean="0"/>
              <a:t> </a:t>
            </a:r>
            <a:r>
              <a:rPr lang="fr-FR" dirty="0" smtClean="0"/>
              <a:t>l’implémentation des classes de leurs parents</a:t>
            </a:r>
          </a:p>
          <a:p>
            <a:pPr lvl="1"/>
            <a:r>
              <a:rPr lang="fr-FR" dirty="0" smtClean="0"/>
              <a:t>Exemple : </a:t>
            </a:r>
            <a:r>
              <a:rPr lang="fr-FR" dirty="0" err="1" smtClean="0"/>
              <a:t>CompterCotes</a:t>
            </a:r>
            <a:r>
              <a:rPr lang="fr-FR" dirty="0" smtClean="0"/>
              <a:t>() peut être codé différemment pour un </a:t>
            </a:r>
            <a:r>
              <a:rPr lang="fr-FR" b="1" i="1" dirty="0" smtClean="0"/>
              <a:t>Triangle</a:t>
            </a:r>
            <a:r>
              <a:rPr lang="fr-FR" dirty="0" smtClean="0"/>
              <a:t> et un </a:t>
            </a:r>
            <a:r>
              <a:rPr lang="fr-FR" b="1" i="1" dirty="0" smtClean="0"/>
              <a:t>Rectangle</a:t>
            </a:r>
            <a:endParaRPr lang="fr-FR" b="1" i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85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N°4 : Héritage</a:t>
            </a:r>
            <a:endParaRPr lang="fr-FR" dirty="0"/>
          </a:p>
        </p:txBody>
      </p:sp>
      <p:pic>
        <p:nvPicPr>
          <p:cNvPr id="5" name="Espace réservé du contenu 4" descr="Capture d’écran 2013-09-08 à 14.26.24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39" r="-31839"/>
          <a:stretch>
            <a:fillRect/>
          </a:stretch>
        </p:blipFill>
        <p:spPr>
          <a:xfrm>
            <a:off x="457200" y="1286299"/>
            <a:ext cx="8229600" cy="2354263"/>
          </a:xfrm>
        </p:spPr>
      </p:pic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3816224"/>
            <a:ext cx="8229600" cy="1955095"/>
          </a:xfrm>
        </p:spPr>
        <p:txBody>
          <a:bodyPr>
            <a:normAutofit fontScale="92500" lnSpcReduction="10000"/>
          </a:bodyPr>
          <a:lstStyle/>
          <a:p>
            <a:r>
              <a:rPr lang="fr-FR" dirty="0" smtClean="0"/>
              <a:t>Si </a:t>
            </a:r>
            <a:r>
              <a:rPr lang="fr-FR" b="1" i="1" dirty="0" err="1" smtClean="0"/>
              <a:t>MonChien</a:t>
            </a:r>
            <a:r>
              <a:rPr lang="fr-FR" dirty="0" smtClean="0"/>
              <a:t> est un objet de la classe </a:t>
            </a:r>
            <a:r>
              <a:rPr lang="fr-FR" b="1" i="1" dirty="0" smtClean="0"/>
              <a:t>Canidé</a:t>
            </a:r>
            <a:r>
              <a:rPr lang="fr-FR" dirty="0" smtClean="0"/>
              <a:t>, quel appel de méthode n’a aucun sens ?</a:t>
            </a:r>
          </a:p>
          <a:p>
            <a:pPr lvl="1"/>
            <a:r>
              <a:rPr lang="fr-FR" dirty="0" smtClean="0"/>
              <a:t>Appel de la méthode </a:t>
            </a:r>
            <a:r>
              <a:rPr lang="fr-FR" dirty="0" err="1" smtClean="0"/>
              <a:t>lireCouleurYeux</a:t>
            </a:r>
            <a:r>
              <a:rPr lang="fr-FR" dirty="0" smtClean="0"/>
              <a:t>()</a:t>
            </a:r>
          </a:p>
          <a:p>
            <a:pPr lvl="1"/>
            <a:r>
              <a:rPr lang="fr-FR" dirty="0" smtClean="0"/>
              <a:t>Appel de la méthode </a:t>
            </a:r>
            <a:r>
              <a:rPr lang="fr-FR" dirty="0" err="1" smtClean="0"/>
              <a:t>nettoyerFourrure</a:t>
            </a:r>
            <a:r>
              <a:rPr lang="fr-FR" dirty="0" smtClean="0"/>
              <a:t>()</a:t>
            </a:r>
          </a:p>
          <a:p>
            <a:pPr lvl="1"/>
            <a:r>
              <a:rPr lang="fr-FR" dirty="0" smtClean="0"/>
              <a:t>Appel de la méthode </a:t>
            </a:r>
            <a:r>
              <a:rPr lang="fr-FR" dirty="0" err="1" smtClean="0"/>
              <a:t>marquerTerritoire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29</a:t>
            </a:fld>
            <a:endParaRPr lang="fr-FR" dirty="0"/>
          </a:p>
        </p:txBody>
      </p:sp>
      <p:sp>
        <p:nvSpPr>
          <p:cNvPr id="6" name="Heptagone 5"/>
          <p:cNvSpPr/>
          <p:nvPr/>
        </p:nvSpPr>
        <p:spPr>
          <a:xfrm>
            <a:off x="679142" y="4625165"/>
            <a:ext cx="914400" cy="914400"/>
          </a:xfrm>
          <a:prstGeom prst="heptagon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fr-FR" sz="36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589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Module</a:t>
            </a:r>
            <a:r>
              <a:rPr lang="fr-FR" baseline="0" dirty="0" smtClean="0"/>
              <a:t> M3203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348347"/>
            <a:ext cx="8229600" cy="2273530"/>
          </a:xfrm>
        </p:spPr>
        <p:txBody>
          <a:bodyPr/>
          <a:lstStyle/>
          <a:p>
            <a:r>
              <a:rPr lang="fr-FR" i="1" dirty="0" smtClean="0">
                <a:solidFill>
                  <a:srgbClr val="FF0000"/>
                </a:solidFill>
              </a:rPr>
              <a:t>Objectif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smtClean="0"/>
              <a:t>: Introduire </a:t>
            </a:r>
            <a:r>
              <a:rPr lang="fr-FR" dirty="0"/>
              <a:t>la conception objets et l'appliquer dans le domaine du multimédia</a:t>
            </a:r>
            <a:r>
              <a:rPr lang="fr-FR" dirty="0" smtClean="0"/>
              <a:t>.</a:t>
            </a:r>
          </a:p>
          <a:p>
            <a:r>
              <a:rPr lang="fr-FR" i="1" dirty="0" smtClean="0">
                <a:solidFill>
                  <a:srgbClr val="FF0000"/>
                </a:solidFill>
              </a:rPr>
              <a:t>Compétences</a:t>
            </a:r>
            <a:r>
              <a:rPr lang="fr-FR" i="1" baseline="0" dirty="0" smtClean="0">
                <a:solidFill>
                  <a:srgbClr val="FF0000"/>
                </a:solidFill>
              </a:rPr>
              <a:t> visées </a:t>
            </a:r>
            <a:r>
              <a:rPr lang="fr-FR" baseline="0" dirty="0" smtClean="0"/>
              <a:t>: Être capable de concevoir une application multimédia avec une approche objet.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02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Concept N°4 : Le code « hérité »…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smtClean="0"/>
              <a:t>Est plus </a:t>
            </a:r>
            <a:r>
              <a:rPr lang="fr-FR" sz="4300" dirty="0" smtClean="0">
                <a:solidFill>
                  <a:srgbClr val="FF0000"/>
                </a:solidFill>
              </a:rPr>
              <a:t>facile</a:t>
            </a:r>
            <a:r>
              <a:rPr lang="fr-FR" sz="4300" dirty="0" smtClean="0"/>
              <a:t> </a:t>
            </a:r>
            <a:r>
              <a:rPr lang="fr-FR" dirty="0" smtClean="0"/>
              <a:t>à écrire</a:t>
            </a:r>
          </a:p>
          <a:p>
            <a:pPr lvl="1"/>
            <a:r>
              <a:rPr lang="fr-FR" dirty="0" smtClean="0"/>
              <a:t>Lors de leur création, les classes enfants sont déjà partiellement écrites (réutilisation automatique du code)</a:t>
            </a:r>
          </a:p>
          <a:p>
            <a:pPr lvl="1"/>
            <a:r>
              <a:rPr lang="fr-FR" dirty="0" smtClean="0"/>
              <a:t>Surcharge = spécialisation du code</a:t>
            </a:r>
          </a:p>
          <a:p>
            <a:r>
              <a:rPr lang="fr-FR" dirty="0" smtClean="0"/>
              <a:t>Est plus </a:t>
            </a:r>
            <a:r>
              <a:rPr lang="fr-FR" sz="4300" dirty="0" smtClean="0">
                <a:solidFill>
                  <a:srgbClr val="FF0000"/>
                </a:solidFill>
              </a:rPr>
              <a:t>stable</a:t>
            </a:r>
            <a:endParaRPr lang="fr-FR" dirty="0" smtClean="0">
              <a:solidFill>
                <a:srgbClr val="FF0000"/>
              </a:solidFill>
            </a:endParaRPr>
          </a:p>
          <a:p>
            <a:pPr lvl="1"/>
            <a:r>
              <a:rPr lang="fr-FR" dirty="0" smtClean="0"/>
              <a:t>Les classes enfant sont construites sur les fondations éprouvées de leurs parents</a:t>
            </a:r>
          </a:p>
          <a:p>
            <a:r>
              <a:rPr lang="fr-FR" dirty="0" smtClean="0"/>
              <a:t>Simplifie la </a:t>
            </a:r>
            <a:r>
              <a:rPr lang="fr-FR" sz="4300" dirty="0" smtClean="0">
                <a:solidFill>
                  <a:srgbClr val="FF0000"/>
                </a:solidFill>
              </a:rPr>
              <a:t>maintenance</a:t>
            </a:r>
            <a:endParaRPr lang="fr-FR" dirty="0" smtClean="0">
              <a:solidFill>
                <a:srgbClr val="FF0000"/>
              </a:solidFill>
            </a:endParaRPr>
          </a:p>
          <a:p>
            <a:pPr lvl="1"/>
            <a:r>
              <a:rPr lang="fr-FR" dirty="0" smtClean="0"/>
              <a:t>Les méthodes communes aux parents et aux enfants limitent la duplication de code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021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Comment vous y mettre dès demain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Pensez différemment la programmation</a:t>
            </a:r>
          </a:p>
          <a:p>
            <a:r>
              <a:rPr lang="fr-FR" dirty="0" smtClean="0"/>
              <a:t>Exemples disponibles sur Internet</a:t>
            </a:r>
          </a:p>
          <a:p>
            <a:r>
              <a:rPr lang="fr-FR" dirty="0" smtClean="0"/>
              <a:t>Suivez et impliquez vous dans les TD et les TP : faites le grand plongeon</a:t>
            </a:r>
            <a:endParaRPr lang="fr-FR" dirty="0"/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6034" b="-6034"/>
          <a:stretch>
            <a:fillRect/>
          </a:stretch>
        </p:blipFill>
        <p:spPr>
          <a:xfrm>
            <a:off x="4648200" y="1245355"/>
            <a:ext cx="4038600" cy="452596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4424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Définir une classe en PHP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5234"/>
            <a:ext cx="8229600" cy="4174958"/>
          </a:xfrm>
        </p:spPr>
        <p:txBody>
          <a:bodyPr/>
          <a:lstStyle/>
          <a:p>
            <a:r>
              <a:rPr lang="fr-FR" dirty="0" smtClean="0"/>
              <a:t>Déclaration d’une classe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32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462" y="1736220"/>
            <a:ext cx="51943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3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Déclarer une instance de classe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67940"/>
            <a:ext cx="8229600" cy="4174958"/>
          </a:xfrm>
        </p:spPr>
        <p:txBody>
          <a:bodyPr/>
          <a:lstStyle/>
          <a:p>
            <a:r>
              <a:rPr lang="fr-FR" dirty="0" smtClean="0"/>
              <a:t>Instance de classe = objet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33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548" y="1628868"/>
            <a:ext cx="6548904" cy="373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20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Création d’un objet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34</a:t>
            </a:fld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166257" y="2398534"/>
            <a:ext cx="3740728" cy="32208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smtClean="0"/>
              <a:t>Mémoire vive</a:t>
            </a:r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266009" y="2609764"/>
            <a:ext cx="1828801" cy="224443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dirty="0" smtClean="0"/>
              <a:t>Objet : </a:t>
            </a:r>
            <a:r>
              <a:rPr lang="fr-FR" dirty="0" err="1" smtClean="0"/>
              <a:t>mavoiture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407326" y="2893142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mtClean="0"/>
              <a:t>marque</a:t>
            </a:r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9" t="54369" b="32712"/>
          <a:stretch/>
        </p:blipFill>
        <p:spPr>
          <a:xfrm>
            <a:off x="457200" y="1307687"/>
            <a:ext cx="7613656" cy="665019"/>
          </a:xfrm>
          <a:prstGeom prst="rect">
            <a:avLst/>
          </a:prstGeom>
        </p:spPr>
      </p:pic>
      <p:sp>
        <p:nvSpPr>
          <p:cNvPr id="9" name="Ellipse 8"/>
          <p:cNvSpPr/>
          <p:nvPr/>
        </p:nvSpPr>
        <p:spPr>
          <a:xfrm flipV="1">
            <a:off x="2643449" y="1596752"/>
            <a:ext cx="631766" cy="3759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en arc 10"/>
          <p:cNvCxnSpPr>
            <a:stCxn id="9" idx="0"/>
            <a:endCxn id="7" idx="0"/>
          </p:cNvCxnSpPr>
          <p:nvPr/>
        </p:nvCxnSpPr>
        <p:spPr>
          <a:xfrm rot="5400000">
            <a:off x="1751342" y="1401774"/>
            <a:ext cx="637058" cy="177892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3" t="13498" r="43514" b="72712"/>
          <a:stretch/>
        </p:blipFill>
        <p:spPr>
          <a:xfrm>
            <a:off x="4667203" y="2291234"/>
            <a:ext cx="2676699" cy="515389"/>
          </a:xfrm>
          <a:prstGeom prst="rect">
            <a:avLst/>
          </a:prstGeom>
        </p:spPr>
      </p:pic>
      <p:cxnSp>
        <p:nvCxnSpPr>
          <p:cNvPr id="15" name="Connecteur en arc 14"/>
          <p:cNvCxnSpPr>
            <a:stCxn id="13" idx="2"/>
            <a:endCxn id="6" idx="3"/>
          </p:cNvCxnSpPr>
          <p:nvPr/>
        </p:nvCxnSpPr>
        <p:spPr>
          <a:xfrm rot="5400000">
            <a:off x="3807417" y="919449"/>
            <a:ext cx="310963" cy="408531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373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6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 constructeur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5234"/>
            <a:ext cx="8229600" cy="4174958"/>
          </a:xfrm>
        </p:spPr>
        <p:txBody>
          <a:bodyPr/>
          <a:lstStyle/>
          <a:p>
            <a:r>
              <a:rPr lang="fr-FR" dirty="0" smtClean="0"/>
              <a:t>__</a:t>
            </a:r>
            <a:r>
              <a:rPr lang="fr-FR" dirty="0" err="1" smtClean="0"/>
              <a:t>Construct</a:t>
            </a:r>
            <a:r>
              <a:rPr lang="fr-FR" dirty="0" smtClean="0"/>
              <a:t>() : une méthode magique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35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465" y="1628868"/>
            <a:ext cx="5666855" cy="417349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0" r="28290" b="48633"/>
          <a:stretch/>
        </p:blipFill>
        <p:spPr>
          <a:xfrm>
            <a:off x="1041472" y="2504330"/>
            <a:ext cx="6514840" cy="167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2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 constructeur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5234"/>
            <a:ext cx="8229600" cy="4174958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36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96"/>
          <a:stretch/>
        </p:blipFill>
        <p:spPr>
          <a:xfrm>
            <a:off x="3848753" y="1264699"/>
            <a:ext cx="4025900" cy="64893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6257" y="2398534"/>
            <a:ext cx="4355867" cy="32208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smtClean="0"/>
              <a:t>Mémoire vive</a:t>
            </a:r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249383" y="2720938"/>
            <a:ext cx="1828801" cy="224443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dirty="0" smtClean="0"/>
              <a:t>Objet : voiture1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407324" y="2895027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Marque : ‘RENAULT’</a:t>
            </a:r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407324" y="3507972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Puissance : 90</a:t>
            </a: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407323" y="4120917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Kilométrage : 15000</a:t>
            </a:r>
            <a:endParaRPr lang="fr-FR" dirty="0"/>
          </a:p>
        </p:txBody>
      </p:sp>
      <p:sp>
        <p:nvSpPr>
          <p:cNvPr id="12" name="Rectangle 11"/>
          <p:cNvSpPr/>
          <p:nvPr/>
        </p:nvSpPr>
        <p:spPr>
          <a:xfrm>
            <a:off x="2439786" y="2732523"/>
            <a:ext cx="1828801" cy="224443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dirty="0" smtClean="0"/>
              <a:t>Objet : voiture2</a:t>
            </a:r>
            <a:endParaRPr lang="fr-FR" dirty="0"/>
          </a:p>
        </p:txBody>
      </p:sp>
      <p:sp>
        <p:nvSpPr>
          <p:cNvPr id="13" name="Rectangle 12"/>
          <p:cNvSpPr/>
          <p:nvPr/>
        </p:nvSpPr>
        <p:spPr>
          <a:xfrm>
            <a:off x="2597727" y="2906612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Marque : ‘PEUGEOT’</a:t>
            </a:r>
            <a:endParaRPr lang="fr-FR" dirty="0"/>
          </a:p>
        </p:txBody>
      </p:sp>
      <p:sp>
        <p:nvSpPr>
          <p:cNvPr id="14" name="Rectangle 13"/>
          <p:cNvSpPr/>
          <p:nvPr/>
        </p:nvSpPr>
        <p:spPr>
          <a:xfrm>
            <a:off x="2597727" y="3519557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Puissance : 110</a:t>
            </a:r>
            <a:endParaRPr lang="fr-FR" dirty="0"/>
          </a:p>
        </p:txBody>
      </p:sp>
      <p:sp>
        <p:nvSpPr>
          <p:cNvPr id="15" name="Rectangle 14"/>
          <p:cNvSpPr/>
          <p:nvPr/>
        </p:nvSpPr>
        <p:spPr>
          <a:xfrm>
            <a:off x="2597726" y="4132502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Kilométrage : 20000</a:t>
            </a:r>
            <a:endParaRPr lang="fr-FR" dirty="0"/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0" r="28290" b="48633"/>
          <a:stretch/>
        </p:blipFill>
        <p:spPr>
          <a:xfrm>
            <a:off x="4726110" y="2635333"/>
            <a:ext cx="3756703" cy="968273"/>
          </a:xfrm>
          <a:prstGeom prst="rect">
            <a:avLst/>
          </a:prstGeom>
        </p:spPr>
      </p:pic>
      <p:sp>
        <p:nvSpPr>
          <p:cNvPr id="18" name="Ellipse 17"/>
          <p:cNvSpPr/>
          <p:nvPr/>
        </p:nvSpPr>
        <p:spPr>
          <a:xfrm>
            <a:off x="4809235" y="1535522"/>
            <a:ext cx="444406" cy="1602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en arc 19"/>
          <p:cNvCxnSpPr>
            <a:stCxn id="18" idx="4"/>
            <a:endCxn id="8" idx="0"/>
          </p:cNvCxnSpPr>
          <p:nvPr/>
        </p:nvCxnSpPr>
        <p:spPr>
          <a:xfrm rot="5400000">
            <a:off x="2585041" y="274541"/>
            <a:ext cx="1025140" cy="386765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Ellipse 20"/>
          <p:cNvSpPr/>
          <p:nvPr/>
        </p:nvSpPr>
        <p:spPr>
          <a:xfrm>
            <a:off x="5902036" y="1535522"/>
            <a:ext cx="831273" cy="1602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Connecteur en arc 22"/>
          <p:cNvCxnSpPr>
            <a:stCxn id="21" idx="4"/>
            <a:endCxn id="17" idx="0"/>
          </p:cNvCxnSpPr>
          <p:nvPr/>
        </p:nvCxnSpPr>
        <p:spPr>
          <a:xfrm rot="16200000" flipH="1">
            <a:off x="5991300" y="2022170"/>
            <a:ext cx="939535" cy="286789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Ellipse 23"/>
          <p:cNvSpPr/>
          <p:nvPr/>
        </p:nvSpPr>
        <p:spPr>
          <a:xfrm>
            <a:off x="6733309" y="1535522"/>
            <a:ext cx="286791" cy="1602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Ellipse 24"/>
          <p:cNvSpPr/>
          <p:nvPr/>
        </p:nvSpPr>
        <p:spPr>
          <a:xfrm>
            <a:off x="7035334" y="1538294"/>
            <a:ext cx="633161" cy="1575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Ellipse 25"/>
          <p:cNvSpPr/>
          <p:nvPr/>
        </p:nvSpPr>
        <p:spPr>
          <a:xfrm>
            <a:off x="4762135" y="1737797"/>
            <a:ext cx="444406" cy="1602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" name="Connecteur en arc 27"/>
          <p:cNvCxnSpPr>
            <a:stCxn id="26" idx="4"/>
            <a:endCxn id="12" idx="0"/>
          </p:cNvCxnSpPr>
          <p:nvPr/>
        </p:nvCxnSpPr>
        <p:spPr>
          <a:xfrm rot="5400000">
            <a:off x="3752038" y="1500223"/>
            <a:ext cx="834450" cy="163015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/>
        </p:nvSpPr>
        <p:spPr>
          <a:xfrm>
            <a:off x="515384" y="2362518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$</a:t>
            </a:r>
            <a:r>
              <a:rPr lang="fr-FR" dirty="0" err="1" smtClean="0"/>
              <a:t>this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3610492" y="2365288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$</a:t>
            </a:r>
            <a:r>
              <a:rPr lang="fr-FR" dirty="0" err="1" smtClean="0"/>
              <a:t>this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23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21" grpId="0" animBg="1"/>
      <p:bldP spid="24" grpId="0" animBg="1"/>
      <p:bldP spid="25" grpId="0" animBg="1"/>
      <p:bldP spid="26" grpId="0" animBg="1"/>
      <p:bldP spid="29" grpId="0"/>
      <p:bldP spid="3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Opérateur référent </a:t>
            </a:r>
            <a:r>
              <a:rPr lang="fr-FR" dirty="0" smtClean="0"/>
              <a:t>de l’objet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37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548" y="1628868"/>
            <a:ext cx="6548904" cy="373750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17" b="25776"/>
          <a:stretch/>
        </p:blipFill>
        <p:spPr>
          <a:xfrm>
            <a:off x="-2476431" y="3341717"/>
            <a:ext cx="16372205" cy="748145"/>
          </a:xfrm>
          <a:prstGeom prst="rect">
            <a:avLst/>
          </a:prstGeom>
        </p:spPr>
      </p:pic>
      <p:sp>
        <p:nvSpPr>
          <p:cNvPr id="8" name="Ellipse 7"/>
          <p:cNvSpPr/>
          <p:nvPr/>
        </p:nvSpPr>
        <p:spPr>
          <a:xfrm>
            <a:off x="3208713" y="3497621"/>
            <a:ext cx="731520" cy="57561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731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Pour bien programmer en POO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Séparer le code de définition des classes du code d’instanciation des classes</a:t>
            </a:r>
          </a:p>
          <a:p>
            <a:r>
              <a:rPr lang="fr-FR" dirty="0" smtClean="0"/>
              <a:t>Il faut donc créer deux fichiers PHP. Utiliser l’instruction </a:t>
            </a:r>
            <a:r>
              <a:rPr lang="fr-FR" dirty="0" err="1" smtClean="0"/>
              <a:t>require</a:t>
            </a:r>
            <a:r>
              <a:rPr lang="fr-FR" dirty="0" smtClean="0"/>
              <a:t>(‘</a:t>
            </a:r>
            <a:r>
              <a:rPr lang="fr-FR" dirty="0" err="1" smtClean="0"/>
              <a:t>classe.php</a:t>
            </a:r>
            <a:r>
              <a:rPr lang="fr-FR" dirty="0" smtClean="0"/>
              <a:t>’); dans le fichier qui contient le code </a:t>
            </a:r>
            <a:r>
              <a:rPr lang="fr-FR" smtClean="0"/>
              <a:t>qui instancie.</a:t>
            </a:r>
            <a:endParaRPr lang="fr-FR" dirty="0" smtClean="0"/>
          </a:p>
          <a:p>
            <a:r>
              <a:rPr lang="fr-FR" dirty="0" smtClean="0"/>
              <a:t>Respecter les règles de nommage : le nom d’une classe commence par une majuscule, une propriété est toujours en minuscules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303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TD1 : les bases de la POO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101754"/>
            <a:ext cx="8229600" cy="3168437"/>
          </a:xfrm>
        </p:spPr>
        <p:txBody>
          <a:bodyPr/>
          <a:lstStyle/>
          <a:p>
            <a:r>
              <a:rPr lang="fr-FR" dirty="0" smtClean="0"/>
              <a:t>Rappels PHP :</a:t>
            </a:r>
          </a:p>
          <a:p>
            <a:pPr lvl="1"/>
            <a:r>
              <a:rPr lang="fr-FR" dirty="0" smtClean="0"/>
              <a:t>les fonctions avec ou sans paramètres</a:t>
            </a:r>
          </a:p>
          <a:p>
            <a:pPr lvl="1"/>
            <a:r>
              <a:rPr lang="fr-FR" dirty="0" smtClean="0"/>
              <a:t>Les tableaux</a:t>
            </a:r>
          </a:p>
          <a:p>
            <a:pPr lvl="1"/>
            <a:r>
              <a:rPr lang="fr-FR" dirty="0" smtClean="0"/>
              <a:t>Les structures (condition, itération,…)</a:t>
            </a:r>
          </a:p>
          <a:p>
            <a:r>
              <a:rPr lang="fr-FR" dirty="0" smtClean="0"/>
              <a:t>Mise en œuvre des concepts 1 et 2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39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044" y="1628868"/>
            <a:ext cx="2685011" cy="381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9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CM N°1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Au programme</a:t>
            </a:r>
          </a:p>
          <a:p>
            <a:pPr lvl="1"/>
            <a:r>
              <a:rPr lang="fr-FR" dirty="0" smtClean="0"/>
              <a:t>La POO c’est quoi ?</a:t>
            </a:r>
          </a:p>
          <a:p>
            <a:pPr lvl="1"/>
            <a:r>
              <a:rPr lang="fr-FR" dirty="0" smtClean="0"/>
              <a:t>La POO et le PHP</a:t>
            </a:r>
          </a:p>
          <a:p>
            <a:pPr lvl="1"/>
            <a:r>
              <a:rPr lang="fr-FR" dirty="0" smtClean="0"/>
              <a:t>Présentation du TD N°1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19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Merci de votre attention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625" y="710321"/>
            <a:ext cx="5397500" cy="40513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763" y="5957722"/>
            <a:ext cx="1200370" cy="90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9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POO c’est quoi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Pourquoi apprendre la POO ?</a:t>
            </a:r>
          </a:p>
          <a:p>
            <a:pPr lvl="1"/>
            <a:r>
              <a:rPr lang="fr-FR" dirty="0" smtClean="0"/>
              <a:t>Développement plus </a:t>
            </a:r>
            <a:r>
              <a:rPr lang="fr-FR" b="1" dirty="0" smtClean="0">
                <a:solidFill>
                  <a:srgbClr val="FF0000"/>
                </a:solidFill>
              </a:rPr>
              <a:t>facile (et souvent rapide)</a:t>
            </a:r>
            <a:endParaRPr lang="fr-FR" b="1" dirty="0" smtClean="0">
              <a:solidFill>
                <a:srgbClr val="FF0000"/>
              </a:solidFill>
            </a:endParaRPr>
          </a:p>
          <a:p>
            <a:pPr lvl="1"/>
            <a:r>
              <a:rPr lang="fr-FR" dirty="0" smtClean="0"/>
              <a:t>Fonctionnement plus </a:t>
            </a:r>
            <a:r>
              <a:rPr lang="fr-FR" b="1" dirty="0" smtClean="0">
                <a:solidFill>
                  <a:srgbClr val="FF0000"/>
                </a:solidFill>
              </a:rPr>
              <a:t>stable</a:t>
            </a:r>
          </a:p>
          <a:p>
            <a:pPr lvl="1"/>
            <a:r>
              <a:rPr lang="fr-FR" dirty="0" smtClean="0"/>
              <a:t>Maintenance plus </a:t>
            </a:r>
            <a:r>
              <a:rPr lang="fr-FR" b="1" dirty="0" smtClean="0">
                <a:solidFill>
                  <a:srgbClr val="FF0000"/>
                </a:solidFill>
              </a:rPr>
              <a:t>simple</a:t>
            </a:r>
          </a:p>
          <a:p>
            <a:r>
              <a:rPr lang="fr-FR" b="1" dirty="0" smtClean="0"/>
              <a:t>Mais aussi</a:t>
            </a:r>
          </a:p>
          <a:p>
            <a:pPr lvl="1"/>
            <a:r>
              <a:rPr lang="fr-FR" dirty="0" smtClean="0">
                <a:solidFill>
                  <a:schemeClr val="tx1"/>
                </a:solidFill>
              </a:rPr>
              <a:t>Travail en équipe</a:t>
            </a:r>
          </a:p>
          <a:p>
            <a:pPr lvl="1"/>
            <a:r>
              <a:rPr lang="fr-FR" dirty="0" smtClean="0">
                <a:solidFill>
                  <a:schemeClr val="tx1"/>
                </a:solidFill>
              </a:rPr>
              <a:t>Augmentation de la qualité des logiciels (moins de bug)</a:t>
            </a:r>
          </a:p>
          <a:p>
            <a:pPr lvl="1"/>
            <a:r>
              <a:rPr lang="fr-FR" dirty="0" smtClean="0">
                <a:solidFill>
                  <a:schemeClr val="tx1"/>
                </a:solidFill>
              </a:rPr>
              <a:t>Réutilisation facile du code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106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POO c’est quoi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Une approche de programmation différente parmi d’autres</a:t>
            </a:r>
            <a:endParaRPr lang="fr-FR" dirty="0"/>
          </a:p>
          <a:p>
            <a:r>
              <a:rPr lang="fr-FR" dirty="0" smtClean="0"/>
              <a:t>Une tentative pour rapprocher la programmation et notre manière de percevoir le monde réel</a:t>
            </a:r>
          </a:p>
          <a:p>
            <a:r>
              <a:rPr lang="fr-FR" dirty="0" smtClean="0"/>
              <a:t>La base ou une option de langages comme C++, C#, Python, Java,…., PHP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5204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POO c’est quoi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09611"/>
            <a:ext cx="8229600" cy="4174958"/>
          </a:xfrm>
        </p:spPr>
        <p:txBody>
          <a:bodyPr/>
          <a:lstStyle/>
          <a:p>
            <a:r>
              <a:rPr lang="fr-FR" dirty="0" smtClean="0"/>
              <a:t>POO vs Programmation procédurale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7</a:t>
            </a:fld>
            <a:endParaRPr lang="fr-FR"/>
          </a:p>
        </p:txBody>
      </p:sp>
      <p:grpSp>
        <p:nvGrpSpPr>
          <p:cNvPr id="15" name="Grouper 14"/>
          <p:cNvGrpSpPr/>
          <p:nvPr/>
        </p:nvGrpSpPr>
        <p:grpSpPr>
          <a:xfrm>
            <a:off x="1290587" y="2228130"/>
            <a:ext cx="2078181" cy="3282143"/>
            <a:chOff x="1689598" y="2459181"/>
            <a:chExt cx="2078181" cy="3282143"/>
          </a:xfrm>
        </p:grpSpPr>
        <p:sp>
          <p:nvSpPr>
            <p:cNvPr id="7" name="Rectangle 6"/>
            <p:cNvSpPr/>
            <p:nvPr/>
          </p:nvSpPr>
          <p:spPr>
            <a:xfrm>
              <a:off x="1689598" y="2459181"/>
              <a:ext cx="2078181" cy="10141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Données</a:t>
              </a:r>
              <a:endParaRPr lang="fr-FR" dirty="0"/>
            </a:p>
          </p:txBody>
        </p:sp>
        <p:sp>
          <p:nvSpPr>
            <p:cNvPr id="8" name="Rectangle à coins arrondis 7"/>
            <p:cNvSpPr/>
            <p:nvPr/>
          </p:nvSpPr>
          <p:spPr>
            <a:xfrm>
              <a:off x="1914044" y="3740727"/>
              <a:ext cx="1629293" cy="53201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fonction1()</a:t>
              </a:r>
              <a:endParaRPr lang="fr-FR" dirty="0"/>
            </a:p>
          </p:txBody>
        </p:sp>
        <p:sp>
          <p:nvSpPr>
            <p:cNvPr id="9" name="Rectangle à coins arrondis 8"/>
            <p:cNvSpPr/>
            <p:nvPr/>
          </p:nvSpPr>
          <p:spPr>
            <a:xfrm>
              <a:off x="1914044" y="4475018"/>
              <a:ext cx="1629293" cy="53201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fonction2()</a:t>
              </a:r>
              <a:endParaRPr lang="fr-FR" dirty="0"/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1914043" y="5209309"/>
              <a:ext cx="1629293" cy="53201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fonction3()</a:t>
              </a:r>
              <a:endParaRPr lang="fr-FR" dirty="0"/>
            </a:p>
          </p:txBody>
        </p:sp>
        <p:cxnSp>
          <p:nvCxnSpPr>
            <p:cNvPr id="11" name="Connecteur en arc 10"/>
            <p:cNvCxnSpPr>
              <a:stCxn id="9" idx="1"/>
              <a:endCxn id="8" idx="1"/>
            </p:cNvCxnSpPr>
            <p:nvPr/>
          </p:nvCxnSpPr>
          <p:spPr>
            <a:xfrm rot="10800000">
              <a:off x="1689598" y="2966259"/>
              <a:ext cx="224446" cy="1040477"/>
            </a:xfrm>
            <a:prstGeom prst="curvedConnector3">
              <a:avLst>
                <a:gd name="adj1" fmla="val 201851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en arc 11"/>
            <p:cNvCxnSpPr>
              <a:stCxn id="10" idx="3"/>
              <a:endCxn id="8" idx="3"/>
            </p:cNvCxnSpPr>
            <p:nvPr/>
          </p:nvCxnSpPr>
          <p:spPr>
            <a:xfrm flipV="1">
              <a:off x="3543337" y="2966258"/>
              <a:ext cx="224442" cy="1774768"/>
            </a:xfrm>
            <a:prstGeom prst="curvedConnector3">
              <a:avLst>
                <a:gd name="adj1" fmla="val 342595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en arc 12"/>
            <p:cNvCxnSpPr>
              <a:stCxn id="11" idx="1"/>
              <a:endCxn id="8" idx="1"/>
            </p:cNvCxnSpPr>
            <p:nvPr/>
          </p:nvCxnSpPr>
          <p:spPr>
            <a:xfrm rot="10800000">
              <a:off x="1689599" y="2966259"/>
              <a:ext cx="224445" cy="2509059"/>
            </a:xfrm>
            <a:prstGeom prst="curvedConnector3">
              <a:avLst>
                <a:gd name="adj1" fmla="val 387035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ZoneTexte 24"/>
          <p:cNvSpPr txBox="1"/>
          <p:nvPr/>
        </p:nvSpPr>
        <p:spPr>
          <a:xfrm>
            <a:off x="4089930" y="1878484"/>
            <a:ext cx="470909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Programmer revient à :</a:t>
            </a:r>
          </a:p>
          <a:p>
            <a:pPr marL="285750" indent="-285750">
              <a:buFont typeface="Arial" charset="0"/>
              <a:buChar char="•"/>
            </a:pPr>
            <a:r>
              <a:rPr lang="fr-FR" sz="2000" dirty="0" smtClean="0"/>
              <a:t>Définir des variables</a:t>
            </a:r>
          </a:p>
          <a:p>
            <a:pPr marL="285750" indent="-285750">
              <a:buFont typeface="Arial" charset="0"/>
              <a:buChar char="•"/>
            </a:pPr>
            <a:r>
              <a:rPr lang="fr-FR" sz="2000" dirty="0" smtClean="0"/>
              <a:t>Ecrire des procédures (fonctions) pour </a:t>
            </a:r>
            <a:r>
              <a:rPr lang="fr-FR" sz="2000" dirty="0"/>
              <a:t>les manipuler sans associer explicitement les unes aux </a:t>
            </a:r>
            <a:r>
              <a:rPr lang="fr-FR" sz="2000" dirty="0" smtClean="0"/>
              <a:t>autres</a:t>
            </a:r>
          </a:p>
          <a:p>
            <a:pPr marL="285750" indent="-285750">
              <a:buFont typeface="Arial" charset="0"/>
              <a:buChar char="•"/>
            </a:pPr>
            <a:r>
              <a:rPr lang="fr-FR" sz="2000" dirty="0" smtClean="0"/>
              <a:t>Exécuter </a:t>
            </a:r>
            <a:r>
              <a:rPr lang="fr-FR" sz="2000" dirty="0"/>
              <a:t>un programme se </a:t>
            </a:r>
            <a:r>
              <a:rPr lang="fr-FR" sz="2000" dirty="0" smtClean="0"/>
              <a:t>réduit à </a:t>
            </a:r>
            <a:r>
              <a:rPr lang="fr-FR" sz="2000" dirty="0"/>
              <a:t>appeler ces </a:t>
            </a:r>
            <a:r>
              <a:rPr lang="fr-FR" sz="2000" dirty="0" smtClean="0"/>
              <a:t>procédures </a:t>
            </a:r>
            <a:r>
              <a:rPr lang="fr-FR" sz="2000" dirty="0"/>
              <a:t>dans un ordre </a:t>
            </a:r>
            <a:r>
              <a:rPr lang="fr-FR" sz="2000" dirty="0" smtClean="0"/>
              <a:t>décrit </a:t>
            </a:r>
            <a:r>
              <a:rPr lang="fr-FR" sz="2000" dirty="0"/>
              <a:t>par le </a:t>
            </a:r>
            <a:r>
              <a:rPr lang="fr-FR" sz="2000" dirty="0" smtClean="0"/>
              <a:t>séquençage </a:t>
            </a:r>
            <a:r>
              <a:rPr lang="fr-FR" sz="2000" dirty="0"/>
              <a:t>des instructions et en leur fournissant les </a:t>
            </a:r>
            <a:r>
              <a:rPr lang="fr-FR" sz="2000" dirty="0" smtClean="0"/>
              <a:t>données nécessaires </a:t>
            </a:r>
            <a:r>
              <a:rPr lang="fr-FR" sz="2000" dirty="0"/>
              <a:t>à l’accomplissement de leurs </a:t>
            </a:r>
            <a:r>
              <a:rPr lang="fr-FR" sz="2000" dirty="0" smtClean="0"/>
              <a:t>tâches. 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287874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POO c’est quoi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09611"/>
            <a:ext cx="8229600" cy="4174958"/>
          </a:xfrm>
        </p:spPr>
        <p:txBody>
          <a:bodyPr/>
          <a:lstStyle/>
          <a:p>
            <a:r>
              <a:rPr lang="fr-FR" dirty="0" smtClean="0"/>
              <a:t>POO vs Programmation procédurale</a:t>
            </a:r>
          </a:p>
          <a:p>
            <a:pPr lvl="1"/>
            <a:r>
              <a:rPr lang="fr-FR" dirty="0" smtClean="0"/>
              <a:t>Au fur et à mesure que les programmes écrits avec une approche </a:t>
            </a:r>
            <a:r>
              <a:rPr lang="fr-FR" sz="3600" dirty="0" smtClean="0">
                <a:solidFill>
                  <a:srgbClr val="FF0000"/>
                </a:solidFill>
              </a:rPr>
              <a:t>procédurale</a:t>
            </a:r>
            <a:r>
              <a:rPr lang="fr-FR" sz="3600" dirty="0" smtClean="0"/>
              <a:t> </a:t>
            </a:r>
            <a:r>
              <a:rPr lang="fr-FR" dirty="0" smtClean="0"/>
              <a:t>grossissent, ils deviennent fragiles et mettent en danger les </a:t>
            </a:r>
            <a:r>
              <a:rPr lang="fr-FR" sz="3600" dirty="0" smtClean="0">
                <a:solidFill>
                  <a:srgbClr val="FF0000"/>
                </a:solidFill>
              </a:rPr>
              <a:t>données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056" y="3358342"/>
            <a:ext cx="1610334" cy="2437262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123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333270" y="123519"/>
            <a:ext cx="8477460" cy="56516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bases de la POO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174958"/>
          </a:xfrm>
        </p:spPr>
        <p:txBody>
          <a:bodyPr/>
          <a:lstStyle/>
          <a:p>
            <a:r>
              <a:rPr lang="fr-FR" dirty="0" smtClean="0"/>
              <a:t>La POO c’est un peu comme le GOLF</a:t>
            </a:r>
            <a:endParaRPr lang="fr-FR" dirty="0"/>
          </a:p>
          <a:p>
            <a:r>
              <a:rPr lang="fr-FR" dirty="0" smtClean="0"/>
              <a:t>Les concepts de base sont simples à apprendre mais :</a:t>
            </a:r>
          </a:p>
          <a:p>
            <a:pPr lvl="1"/>
            <a:r>
              <a:rPr lang="fr-FR" dirty="0" smtClean="0"/>
              <a:t>Les utiliser tous et de manière élégante est beaucoup plus difficile</a:t>
            </a:r>
          </a:p>
          <a:p>
            <a:r>
              <a:rPr lang="fr-FR" dirty="0" smtClean="0"/>
              <a:t>4 concepts de base</a:t>
            </a:r>
          </a:p>
          <a:p>
            <a:pPr lvl="1"/>
            <a:r>
              <a:rPr lang="fr-FR" dirty="0" smtClean="0"/>
              <a:t>Propriétés et méthodes</a:t>
            </a:r>
          </a:p>
          <a:p>
            <a:pPr lvl="1"/>
            <a:r>
              <a:rPr lang="fr-FR" dirty="0" smtClean="0"/>
              <a:t>Classe et objet</a:t>
            </a:r>
          </a:p>
          <a:p>
            <a:pPr lvl="1"/>
            <a:r>
              <a:rPr lang="fr-FR" dirty="0" smtClean="0"/>
              <a:t>Encapsulation</a:t>
            </a:r>
          </a:p>
          <a:p>
            <a:pPr lvl="1"/>
            <a:r>
              <a:rPr lang="fr-FR" dirty="0" smtClean="0"/>
              <a:t>Héritage</a:t>
            </a:r>
          </a:p>
          <a:p>
            <a:pPr lvl="1"/>
            <a:endParaRPr lang="fr-FR" dirty="0" smtClean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312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1479</Words>
  <Application>Microsoft Macintosh PowerPoint</Application>
  <PresentationFormat>Présentation à l'écran (4:3)</PresentationFormat>
  <Paragraphs>334</Paragraphs>
  <Slides>40</Slides>
  <Notes>4</Notes>
  <HiddenSlides>1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50" baseType="lpstr">
      <vt:lpstr>Arial</vt:lpstr>
      <vt:lpstr>Calibri</vt:lpstr>
      <vt:lpstr>Courier New</vt:lpstr>
      <vt:lpstr>Lucida Grande</vt:lpstr>
      <vt:lpstr>Open Sans Extrabold</vt:lpstr>
      <vt:lpstr>Open Sans Light</vt:lpstr>
      <vt:lpstr>Open Sans Semibold</vt:lpstr>
      <vt:lpstr>Wingdings</vt:lpstr>
      <vt:lpstr>Zapf Dingbats</vt:lpstr>
      <vt:lpstr>Thème Office</vt:lpstr>
      <vt:lpstr>Les fondamentaux  de la Programmation Orientée Objet</vt:lpstr>
      <vt:lpstr>Module M3203</vt:lpstr>
      <vt:lpstr>Module M3203</vt:lpstr>
      <vt:lpstr>CM N°1</vt:lpstr>
      <vt:lpstr>La POO c’est quoi ?</vt:lpstr>
      <vt:lpstr>La POO c’est quoi</vt:lpstr>
      <vt:lpstr>La POO c’est quoi ?</vt:lpstr>
      <vt:lpstr>La POO c’est quoi ?</vt:lpstr>
      <vt:lpstr>Les bases de la POO</vt:lpstr>
      <vt:lpstr>Concept N°1 : propriétés et méthodes</vt:lpstr>
      <vt:lpstr>Propriétés et Méthodes en PHP</vt:lpstr>
      <vt:lpstr>Quizz N°1 : Propriétés et méthodes d’un contact dans un carnet d’adresses</vt:lpstr>
      <vt:lpstr>Concept N°2 : Classe et objet</vt:lpstr>
      <vt:lpstr>Quizz N°2 : Classe ou Objet ?</vt:lpstr>
      <vt:lpstr>Quizz N°2 : Classe ou Objet ?</vt:lpstr>
      <vt:lpstr>Quizz N°2 : Classe ou Objet ?</vt:lpstr>
      <vt:lpstr>Concept N°3 : encapsulation</vt:lpstr>
      <vt:lpstr>Concept N°3 : encapsulation</vt:lpstr>
      <vt:lpstr>Concept N°3 : encapsulation</vt:lpstr>
      <vt:lpstr>Avantages de l’encapsulation - Exemple</vt:lpstr>
      <vt:lpstr>Avantages de l’encapsulation - Exemple</vt:lpstr>
      <vt:lpstr>Avantages de l’encapsulation - Exemple</vt:lpstr>
      <vt:lpstr>Avantages de l’encapsulation - Exemple</vt:lpstr>
      <vt:lpstr>Quizz N°3 : Encapsulation</vt:lpstr>
      <vt:lpstr>Concept N°3 : du code encapsulé…</vt:lpstr>
      <vt:lpstr>Concept N°4 : Héritage</vt:lpstr>
      <vt:lpstr>Concept N°4 : Héritage</vt:lpstr>
      <vt:lpstr>Concept N°4 : Héritage</vt:lpstr>
      <vt:lpstr>Quizz N°4 : Héritage</vt:lpstr>
      <vt:lpstr>Concept N°4 : Le code « hérité »…</vt:lpstr>
      <vt:lpstr>Comment vous y mettre dès demain ?</vt:lpstr>
      <vt:lpstr>Définir une classe en PHP</vt:lpstr>
      <vt:lpstr>Déclarer une instance de classe</vt:lpstr>
      <vt:lpstr>Création d’un objet</vt:lpstr>
      <vt:lpstr>Le constructeur</vt:lpstr>
      <vt:lpstr>Le constructeur</vt:lpstr>
      <vt:lpstr>Opérateur référent de l’objet</vt:lpstr>
      <vt:lpstr>Pour bien programmer en POO</vt:lpstr>
      <vt:lpstr>TD1 : les bases de la POO</vt:lpstr>
      <vt:lpstr>Merci de votre attention</vt:lpstr>
    </vt:vector>
  </TitlesOfParts>
  <Company>-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- -</dc:creator>
  <cp:lastModifiedBy>David Annebicque</cp:lastModifiedBy>
  <cp:revision>69</cp:revision>
  <dcterms:created xsi:type="dcterms:W3CDTF">2014-03-13T08:11:51Z</dcterms:created>
  <dcterms:modified xsi:type="dcterms:W3CDTF">2017-09-07T13:57:21Z</dcterms:modified>
</cp:coreProperties>
</file>

<file path=docProps/thumbnail.jpeg>
</file>